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app.xml" ContentType="application/vnd.openxmlformats-officedocument.extended-properties+xml"/>
  <Override PartName="/docProps/core.xml" ContentType="application/vnd.openxmlformats-package.core-properties+xml"/>
  <Override PartName="/ppt/_rels/presentation.xml.rels" ContentType="application/vnd.openxmlformats-package.relationships+xml"/>
  <Override PartName="/ppt/media/image6.png" ContentType="image/png"/>
  <Override PartName="/ppt/media/image5.png" ContentType="image/png"/>
  <Override PartName="/ppt/media/image4.png" ContentType="image/png"/>
  <Override PartName="/ppt/media/image3.png" ContentType="image/png"/>
  <Override PartName="/ppt/media/image1.png" ContentType="image/png"/>
  <Override PartName="/ppt/media/image2.png" ContentType="image/png"/>
  <Override PartName="/ppt/media/image7.png" ContentType="image/png"/>
  <Override PartName="/ppt/media/image8.png" ContentType="image/png"/>
  <Override PartName="/ppt/media/image9.png" ContentType="image/png"/>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23.png" ContentType="image/png"/>
  <Override PartName="/ppt/media/image22.png" ContentType="image/png"/>
  <Override PartName="/ppt/media/image21.png" ContentType="image/png"/>
  <Override PartName="/ppt/media/image20.png" ContentType="image/png"/>
  <Override PartName="/ppt/media/image19.png" ContentType="image/png"/>
  <Override PartName="/ppt/media/image18.png" ContentType="image/png"/>
  <Override PartName="/ppt/media/image17.png" ContentType="image/png"/>
  <Override PartName="/ppt/media/image15.png" ContentType="image/png"/>
  <Override PartName="/ppt/media/image16.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2.xml" ContentType="application/vnd.openxmlformats-officedocument.theme+xml"/>
  <Override PartName="/ppt/theme/theme1.xml" ContentType="application/vnd.openxmlformats-officedocument.theme+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s/_rels/slide29.xml.rels" ContentType="application/vnd.openxmlformats-package.relationships+xml"/>
  <Override PartName="/ppt/slides/_rels/slide28.xml.rels" ContentType="application/vnd.openxmlformats-package.relationships+xml"/>
  <Override PartName="/ppt/slides/_rels/slide32.xml.rels" ContentType="application/vnd.openxmlformats-package.relationships+xml"/>
  <Override PartName="/ppt/slides/_rels/slide27.xml.rels" ContentType="application/vnd.openxmlformats-package.relationships+xml"/>
  <Override PartName="/ppt/slides/_rels/slide26.xml.rels" ContentType="application/vnd.openxmlformats-package.relationships+xml"/>
  <Override PartName="/ppt/slides/_rels/slide31.xml.rels" ContentType="application/vnd.openxmlformats-package.relationships+xml"/>
  <Override PartName="/ppt/slides/_rels/slide25.xml.rels" ContentType="application/vnd.openxmlformats-package.relationships+xml"/>
  <Override PartName="/ppt/slides/_rels/slide30.xml.rels" ContentType="application/vnd.openxmlformats-package.relationships+xml"/>
  <Override PartName="/ppt/slides/_rels/slide24.xml.rels" ContentType="application/vnd.openxmlformats-package.relationships+xml"/>
  <Override PartName="/ppt/slides/_rels/slide23.xml.rels" ContentType="application/vnd.openxmlformats-package.relationships+xml"/>
  <Override PartName="/ppt/slides/_rels/slide22.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3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Lst>
  <p:sldSz cx="9144000" cy="51435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04840"/>
            <a:ext cx="8228880" cy="858960"/>
          </a:xfrm>
          <a:prstGeom prst="rect">
            <a:avLst/>
          </a:prstGeom>
        </p:spPr>
        <p:txBody>
          <a:bodyPr lIns="0" rIns="0" tIns="0" bIns="0" anchor="ctr">
            <a:spAutoFit/>
          </a:bodyPr>
          <a:p>
            <a:pPr algn="ctr"/>
            <a:endParaRPr b="0" lang="en-US" sz="4400" spc="-1" strike="noStrike">
              <a:latin typeface="Arial"/>
            </a:endParaRPr>
          </a:p>
        </p:txBody>
      </p:sp>
      <p:sp>
        <p:nvSpPr>
          <p:cNvPr id="24" name="PlaceHolder 2"/>
          <p:cNvSpPr>
            <a:spLocks noGrp="1"/>
          </p:cNvSpPr>
          <p:nvPr>
            <p:ph type="body"/>
          </p:nvPr>
        </p:nvSpPr>
        <p:spPr>
          <a:xfrm>
            <a:off x="457200" y="1200240"/>
            <a:ext cx="8228880" cy="177660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457200" y="3146040"/>
            <a:ext cx="8228880" cy="1776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04840"/>
            <a:ext cx="8228880" cy="858960"/>
          </a:xfrm>
          <a:prstGeom prst="rect">
            <a:avLst/>
          </a:prstGeom>
        </p:spPr>
        <p:txBody>
          <a:bodyPr lIns="0" rIns="0" tIns="0" bIns="0" anchor="ctr">
            <a:spAutoFit/>
          </a:bodyPr>
          <a:p>
            <a:pPr algn="ctr"/>
            <a:endParaRPr b="0" lang="en-US" sz="4400" spc="-1" strike="noStrike">
              <a:latin typeface="Arial"/>
            </a:endParaRPr>
          </a:p>
        </p:txBody>
      </p:sp>
      <p:sp>
        <p:nvSpPr>
          <p:cNvPr id="27" name="PlaceHolder 2"/>
          <p:cNvSpPr>
            <a:spLocks noGrp="1"/>
          </p:cNvSpPr>
          <p:nvPr>
            <p:ph type="body"/>
          </p:nvPr>
        </p:nvSpPr>
        <p:spPr>
          <a:xfrm>
            <a:off x="457200" y="1200240"/>
            <a:ext cx="4015440" cy="177660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4673880" y="1200240"/>
            <a:ext cx="4015440" cy="177660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457200" y="3146040"/>
            <a:ext cx="4015440" cy="177660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4673880" y="3146040"/>
            <a:ext cx="4015440" cy="1776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04840"/>
            <a:ext cx="8228880" cy="858960"/>
          </a:xfrm>
          <a:prstGeom prst="rect">
            <a:avLst/>
          </a:prstGeom>
        </p:spPr>
        <p:txBody>
          <a:bodyPr lIns="0" rIns="0" tIns="0" bIns="0" anchor="ctr">
            <a:spAutoFit/>
          </a:bodyPr>
          <a:p>
            <a:pPr algn="ctr"/>
            <a:endParaRPr b="0" lang="en-US" sz="4400" spc="-1" strike="noStrike">
              <a:latin typeface="Arial"/>
            </a:endParaRPr>
          </a:p>
        </p:txBody>
      </p:sp>
      <p:sp>
        <p:nvSpPr>
          <p:cNvPr id="32" name="PlaceHolder 2"/>
          <p:cNvSpPr>
            <a:spLocks noGrp="1"/>
          </p:cNvSpPr>
          <p:nvPr>
            <p:ph type="body"/>
          </p:nvPr>
        </p:nvSpPr>
        <p:spPr>
          <a:xfrm>
            <a:off x="457200" y="1200240"/>
            <a:ext cx="2649600" cy="177660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3239640" y="1200240"/>
            <a:ext cx="2649600" cy="177660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6022080" y="1200240"/>
            <a:ext cx="2649600" cy="177660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457200" y="3146040"/>
            <a:ext cx="2649600" cy="177660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3239640" y="3146040"/>
            <a:ext cx="2649600" cy="177660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6022080" y="3146040"/>
            <a:ext cx="2649600" cy="1776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04840"/>
            <a:ext cx="8228880" cy="858960"/>
          </a:xfrm>
          <a:prstGeom prst="rect">
            <a:avLst/>
          </a:prstGeom>
        </p:spPr>
        <p:txBody>
          <a:bodyPr lIns="0" rIns="0" tIns="0" bIns="0" anchor="ctr">
            <a:spAutoFit/>
          </a:bodyPr>
          <a:p>
            <a:pPr algn="ctr"/>
            <a:endParaRPr b="0" lang="en-US" sz="4400" spc="-1" strike="noStrike">
              <a:latin typeface="Arial"/>
            </a:endParaRPr>
          </a:p>
        </p:txBody>
      </p:sp>
      <p:sp>
        <p:nvSpPr>
          <p:cNvPr id="41" name="PlaceHolder 2"/>
          <p:cNvSpPr>
            <a:spLocks noGrp="1"/>
          </p:cNvSpPr>
          <p:nvPr>
            <p:ph type="subTitle"/>
          </p:nvPr>
        </p:nvSpPr>
        <p:spPr>
          <a:xfrm>
            <a:off x="457200" y="1200240"/>
            <a:ext cx="8228880" cy="37249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04840"/>
            <a:ext cx="8228880" cy="858960"/>
          </a:xfrm>
          <a:prstGeom prst="rect">
            <a:avLst/>
          </a:prstGeom>
        </p:spPr>
        <p:txBody>
          <a:bodyPr lIns="0" rIns="0" tIns="0" bIns="0" anchor="ctr">
            <a:spAutoFit/>
          </a:bodyPr>
          <a:p>
            <a:pPr algn="ctr"/>
            <a:endParaRPr b="0" lang="en-US" sz="4400" spc="-1" strike="noStrike">
              <a:latin typeface="Arial"/>
            </a:endParaRPr>
          </a:p>
        </p:txBody>
      </p:sp>
      <p:sp>
        <p:nvSpPr>
          <p:cNvPr id="43" name="PlaceHolder 2"/>
          <p:cNvSpPr>
            <a:spLocks noGrp="1"/>
          </p:cNvSpPr>
          <p:nvPr>
            <p:ph type="body"/>
          </p:nvPr>
        </p:nvSpPr>
        <p:spPr>
          <a:xfrm>
            <a:off x="457200" y="1200240"/>
            <a:ext cx="8228880" cy="37249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04840"/>
            <a:ext cx="8228880" cy="858960"/>
          </a:xfrm>
          <a:prstGeom prst="rect">
            <a:avLst/>
          </a:prstGeom>
        </p:spPr>
        <p:txBody>
          <a:bodyPr lIns="0" rIns="0" tIns="0" bIns="0" anchor="ctr">
            <a:spAutoFit/>
          </a:bodyPr>
          <a:p>
            <a:pPr algn="ctr"/>
            <a:endParaRPr b="0" lang="en-US" sz="4400" spc="-1" strike="noStrike">
              <a:latin typeface="Arial"/>
            </a:endParaRPr>
          </a:p>
        </p:txBody>
      </p:sp>
      <p:sp>
        <p:nvSpPr>
          <p:cNvPr id="45" name="PlaceHolder 2"/>
          <p:cNvSpPr>
            <a:spLocks noGrp="1"/>
          </p:cNvSpPr>
          <p:nvPr>
            <p:ph type="body"/>
          </p:nvPr>
        </p:nvSpPr>
        <p:spPr>
          <a:xfrm>
            <a:off x="457200" y="1200240"/>
            <a:ext cx="4015440" cy="3724920"/>
          </a:xfrm>
          <a:prstGeom prst="rect">
            <a:avLst/>
          </a:prstGeom>
        </p:spPr>
        <p:txBody>
          <a:bodyPr lIns="0" rIns="0" tIns="0" bIns="0">
            <a:normAutofit/>
          </a:bodyPr>
          <a:p>
            <a:endParaRPr b="0" lang="en-US" sz="3200" spc="-1" strike="noStrike">
              <a:latin typeface="Arial"/>
            </a:endParaRPr>
          </a:p>
        </p:txBody>
      </p:sp>
      <p:sp>
        <p:nvSpPr>
          <p:cNvPr id="46" name="PlaceHolder 3"/>
          <p:cNvSpPr>
            <a:spLocks noGrp="1"/>
          </p:cNvSpPr>
          <p:nvPr>
            <p:ph type="body"/>
          </p:nvPr>
        </p:nvSpPr>
        <p:spPr>
          <a:xfrm>
            <a:off x="4673880" y="1200240"/>
            <a:ext cx="4015440" cy="37249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04840"/>
            <a:ext cx="8228880" cy="85896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04840"/>
            <a:ext cx="8228880" cy="39830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4840"/>
            <a:ext cx="8228880" cy="858960"/>
          </a:xfrm>
          <a:prstGeom prst="rect">
            <a:avLst/>
          </a:prstGeom>
        </p:spPr>
        <p:txBody>
          <a:bodyPr lIns="0" rIns="0" tIns="0" bIns="0" anchor="ctr">
            <a:spAutoFit/>
          </a:bodyPr>
          <a:p>
            <a:pPr algn="ctr"/>
            <a:endParaRPr b="0" lang="en-US" sz="4400" spc="-1" strike="noStrike">
              <a:latin typeface="Arial"/>
            </a:endParaRPr>
          </a:p>
        </p:txBody>
      </p:sp>
      <p:sp>
        <p:nvSpPr>
          <p:cNvPr id="50" name="PlaceHolder 2"/>
          <p:cNvSpPr>
            <a:spLocks noGrp="1"/>
          </p:cNvSpPr>
          <p:nvPr>
            <p:ph type="body"/>
          </p:nvPr>
        </p:nvSpPr>
        <p:spPr>
          <a:xfrm>
            <a:off x="457200" y="1200240"/>
            <a:ext cx="4015440" cy="177660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4673880" y="1200240"/>
            <a:ext cx="4015440" cy="3724920"/>
          </a:xfrm>
          <a:prstGeom prst="rect">
            <a:avLst/>
          </a:prstGeom>
        </p:spPr>
        <p:txBody>
          <a:bodyPr lIns="0" rIns="0" tIns="0" bIns="0">
            <a:normAutofit/>
          </a:bodyPr>
          <a:p>
            <a:endParaRPr b="0" lang="en-US" sz="3200" spc="-1" strike="noStrike">
              <a:latin typeface="Arial"/>
            </a:endParaRPr>
          </a:p>
        </p:txBody>
      </p:sp>
      <p:sp>
        <p:nvSpPr>
          <p:cNvPr id="52" name="PlaceHolder 4"/>
          <p:cNvSpPr>
            <a:spLocks noGrp="1"/>
          </p:cNvSpPr>
          <p:nvPr>
            <p:ph type="body"/>
          </p:nvPr>
        </p:nvSpPr>
        <p:spPr>
          <a:xfrm>
            <a:off x="457200" y="3146040"/>
            <a:ext cx="4015440" cy="1776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04840"/>
            <a:ext cx="8228880" cy="858960"/>
          </a:xfrm>
          <a:prstGeom prst="rect">
            <a:avLst/>
          </a:prstGeom>
        </p:spPr>
        <p:txBody>
          <a:bodyPr lIns="0" rIns="0" tIns="0" bIns="0" anchor="ctr">
            <a:spAutoFit/>
          </a:bodyPr>
          <a:p>
            <a:pPr algn="ctr"/>
            <a:endParaRPr b="0" lang="en-US" sz="4400" spc="-1" strike="noStrike">
              <a:latin typeface="Arial"/>
            </a:endParaRPr>
          </a:p>
        </p:txBody>
      </p:sp>
      <p:sp>
        <p:nvSpPr>
          <p:cNvPr id="3" name="PlaceHolder 2"/>
          <p:cNvSpPr>
            <a:spLocks noGrp="1"/>
          </p:cNvSpPr>
          <p:nvPr>
            <p:ph type="subTitle"/>
          </p:nvPr>
        </p:nvSpPr>
        <p:spPr>
          <a:xfrm>
            <a:off x="457200" y="1200240"/>
            <a:ext cx="8228880" cy="37249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4840"/>
            <a:ext cx="8228880" cy="858960"/>
          </a:xfrm>
          <a:prstGeom prst="rect">
            <a:avLst/>
          </a:prstGeom>
        </p:spPr>
        <p:txBody>
          <a:bodyPr lIns="0" rIns="0" tIns="0" bIns="0" anchor="ctr">
            <a:spAutoFit/>
          </a:bodyPr>
          <a:p>
            <a:pPr algn="ctr"/>
            <a:endParaRPr b="0" lang="en-US" sz="4400" spc="-1" strike="noStrike">
              <a:latin typeface="Arial"/>
            </a:endParaRPr>
          </a:p>
        </p:txBody>
      </p:sp>
      <p:sp>
        <p:nvSpPr>
          <p:cNvPr id="54" name="PlaceHolder 2"/>
          <p:cNvSpPr>
            <a:spLocks noGrp="1"/>
          </p:cNvSpPr>
          <p:nvPr>
            <p:ph type="body"/>
          </p:nvPr>
        </p:nvSpPr>
        <p:spPr>
          <a:xfrm>
            <a:off x="457200" y="1200240"/>
            <a:ext cx="4015440" cy="3724920"/>
          </a:xfrm>
          <a:prstGeom prst="rect">
            <a:avLst/>
          </a:prstGeom>
        </p:spPr>
        <p:txBody>
          <a:bodyPr lIns="0" rIns="0" tIns="0" bIns="0">
            <a:normAutofit/>
          </a:bodyPr>
          <a:p>
            <a:endParaRPr b="0" lang="en-US" sz="3200" spc="-1" strike="noStrike">
              <a:latin typeface="Arial"/>
            </a:endParaRPr>
          </a:p>
        </p:txBody>
      </p:sp>
      <p:sp>
        <p:nvSpPr>
          <p:cNvPr id="55" name="PlaceHolder 3"/>
          <p:cNvSpPr>
            <a:spLocks noGrp="1"/>
          </p:cNvSpPr>
          <p:nvPr>
            <p:ph type="body"/>
          </p:nvPr>
        </p:nvSpPr>
        <p:spPr>
          <a:xfrm>
            <a:off x="4673880" y="1200240"/>
            <a:ext cx="4015440" cy="1776600"/>
          </a:xfrm>
          <a:prstGeom prst="rect">
            <a:avLst/>
          </a:prstGeom>
        </p:spPr>
        <p:txBody>
          <a:bodyPr lIns="0" rIns="0" tIns="0" bIns="0">
            <a:normAutofit/>
          </a:bodyPr>
          <a:p>
            <a:endParaRPr b="0" lang="en-US" sz="3200" spc="-1" strike="noStrike">
              <a:latin typeface="Arial"/>
            </a:endParaRPr>
          </a:p>
        </p:txBody>
      </p:sp>
      <p:sp>
        <p:nvSpPr>
          <p:cNvPr id="56" name="PlaceHolder 4"/>
          <p:cNvSpPr>
            <a:spLocks noGrp="1"/>
          </p:cNvSpPr>
          <p:nvPr>
            <p:ph type="body"/>
          </p:nvPr>
        </p:nvSpPr>
        <p:spPr>
          <a:xfrm>
            <a:off x="4673880" y="3146040"/>
            <a:ext cx="4015440" cy="1776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04840"/>
            <a:ext cx="8228880" cy="858960"/>
          </a:xfrm>
          <a:prstGeom prst="rect">
            <a:avLst/>
          </a:prstGeom>
        </p:spPr>
        <p:txBody>
          <a:bodyPr lIns="0" rIns="0" tIns="0" bIns="0" anchor="ctr">
            <a:spAutoFit/>
          </a:bodyPr>
          <a:p>
            <a:pPr algn="ctr"/>
            <a:endParaRPr b="0" lang="en-US" sz="4400" spc="-1" strike="noStrike">
              <a:latin typeface="Arial"/>
            </a:endParaRPr>
          </a:p>
        </p:txBody>
      </p:sp>
      <p:sp>
        <p:nvSpPr>
          <p:cNvPr id="58" name="PlaceHolder 2"/>
          <p:cNvSpPr>
            <a:spLocks noGrp="1"/>
          </p:cNvSpPr>
          <p:nvPr>
            <p:ph type="body"/>
          </p:nvPr>
        </p:nvSpPr>
        <p:spPr>
          <a:xfrm>
            <a:off x="457200" y="1200240"/>
            <a:ext cx="4015440" cy="177660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4673880" y="1200240"/>
            <a:ext cx="4015440" cy="1776600"/>
          </a:xfrm>
          <a:prstGeom prst="rect">
            <a:avLst/>
          </a:prstGeom>
        </p:spPr>
        <p:txBody>
          <a:bodyPr lIns="0" rIns="0" tIns="0" bIns="0">
            <a:normAutofit/>
          </a:bodyPr>
          <a:p>
            <a:endParaRPr b="0" lang="en-US" sz="3200" spc="-1" strike="noStrike">
              <a:latin typeface="Arial"/>
            </a:endParaRPr>
          </a:p>
        </p:txBody>
      </p:sp>
      <p:sp>
        <p:nvSpPr>
          <p:cNvPr id="60" name="PlaceHolder 4"/>
          <p:cNvSpPr>
            <a:spLocks noGrp="1"/>
          </p:cNvSpPr>
          <p:nvPr>
            <p:ph type="body"/>
          </p:nvPr>
        </p:nvSpPr>
        <p:spPr>
          <a:xfrm>
            <a:off x="457200" y="3146040"/>
            <a:ext cx="8228880" cy="1776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04840"/>
            <a:ext cx="8228880" cy="858960"/>
          </a:xfrm>
          <a:prstGeom prst="rect">
            <a:avLst/>
          </a:prstGeom>
        </p:spPr>
        <p:txBody>
          <a:bodyPr lIns="0" rIns="0" tIns="0" bIns="0" anchor="ctr">
            <a:spAutoFit/>
          </a:bodyPr>
          <a:p>
            <a:pPr algn="ctr"/>
            <a:endParaRPr b="0" lang="en-US" sz="4400" spc="-1" strike="noStrike">
              <a:latin typeface="Arial"/>
            </a:endParaRPr>
          </a:p>
        </p:txBody>
      </p:sp>
      <p:sp>
        <p:nvSpPr>
          <p:cNvPr id="62" name="PlaceHolder 2"/>
          <p:cNvSpPr>
            <a:spLocks noGrp="1"/>
          </p:cNvSpPr>
          <p:nvPr>
            <p:ph type="body"/>
          </p:nvPr>
        </p:nvSpPr>
        <p:spPr>
          <a:xfrm>
            <a:off x="457200" y="1200240"/>
            <a:ext cx="8228880" cy="177660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457200" y="3146040"/>
            <a:ext cx="8228880" cy="1776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04840"/>
            <a:ext cx="8228880" cy="858960"/>
          </a:xfrm>
          <a:prstGeom prst="rect">
            <a:avLst/>
          </a:prstGeom>
        </p:spPr>
        <p:txBody>
          <a:bodyPr lIns="0" rIns="0" tIns="0" bIns="0" anchor="ctr">
            <a:spAutoFit/>
          </a:bodyPr>
          <a:p>
            <a:pPr algn="ctr"/>
            <a:endParaRPr b="0" lang="en-US" sz="4400" spc="-1" strike="noStrike">
              <a:latin typeface="Arial"/>
            </a:endParaRPr>
          </a:p>
        </p:txBody>
      </p:sp>
      <p:sp>
        <p:nvSpPr>
          <p:cNvPr id="65" name="PlaceHolder 2"/>
          <p:cNvSpPr>
            <a:spLocks noGrp="1"/>
          </p:cNvSpPr>
          <p:nvPr>
            <p:ph type="body"/>
          </p:nvPr>
        </p:nvSpPr>
        <p:spPr>
          <a:xfrm>
            <a:off x="457200" y="1200240"/>
            <a:ext cx="4015440" cy="177660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4673880" y="1200240"/>
            <a:ext cx="4015440" cy="177660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457200" y="3146040"/>
            <a:ext cx="4015440" cy="1776600"/>
          </a:xfrm>
          <a:prstGeom prst="rect">
            <a:avLst/>
          </a:prstGeom>
        </p:spPr>
        <p:txBody>
          <a:bodyPr lIns="0" rIns="0" tIns="0" bIns="0">
            <a:normAutofit/>
          </a:bodyPr>
          <a:p>
            <a:endParaRPr b="0" lang="en-US" sz="3200" spc="-1" strike="noStrike">
              <a:latin typeface="Arial"/>
            </a:endParaRPr>
          </a:p>
        </p:txBody>
      </p:sp>
      <p:sp>
        <p:nvSpPr>
          <p:cNvPr id="68" name="PlaceHolder 5"/>
          <p:cNvSpPr>
            <a:spLocks noGrp="1"/>
          </p:cNvSpPr>
          <p:nvPr>
            <p:ph type="body"/>
          </p:nvPr>
        </p:nvSpPr>
        <p:spPr>
          <a:xfrm>
            <a:off x="4673880" y="3146040"/>
            <a:ext cx="4015440" cy="1776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04840"/>
            <a:ext cx="8228880" cy="858960"/>
          </a:xfrm>
          <a:prstGeom prst="rect">
            <a:avLst/>
          </a:prstGeom>
        </p:spPr>
        <p:txBody>
          <a:bodyPr lIns="0" rIns="0" tIns="0" bIns="0" anchor="ctr">
            <a:spAutoFit/>
          </a:bodyPr>
          <a:p>
            <a:pPr algn="ctr"/>
            <a:endParaRPr b="0" lang="en-US" sz="4400" spc="-1" strike="noStrike">
              <a:latin typeface="Arial"/>
            </a:endParaRPr>
          </a:p>
        </p:txBody>
      </p:sp>
      <p:sp>
        <p:nvSpPr>
          <p:cNvPr id="70" name="PlaceHolder 2"/>
          <p:cNvSpPr>
            <a:spLocks noGrp="1"/>
          </p:cNvSpPr>
          <p:nvPr>
            <p:ph type="body"/>
          </p:nvPr>
        </p:nvSpPr>
        <p:spPr>
          <a:xfrm>
            <a:off x="457200" y="1200240"/>
            <a:ext cx="2649600" cy="177660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3239640" y="1200240"/>
            <a:ext cx="2649600" cy="177660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6022080" y="1200240"/>
            <a:ext cx="2649600" cy="177660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457200" y="3146040"/>
            <a:ext cx="2649600" cy="1776600"/>
          </a:xfrm>
          <a:prstGeom prst="rect">
            <a:avLst/>
          </a:prstGeom>
        </p:spPr>
        <p:txBody>
          <a:bodyPr lIns="0" rIns="0" tIns="0" bIns="0">
            <a:normAutofit/>
          </a:bodyPr>
          <a:p>
            <a:endParaRPr b="0" lang="en-US" sz="3200" spc="-1" strike="noStrike">
              <a:latin typeface="Arial"/>
            </a:endParaRPr>
          </a:p>
        </p:txBody>
      </p:sp>
      <p:sp>
        <p:nvSpPr>
          <p:cNvPr id="74" name="PlaceHolder 6"/>
          <p:cNvSpPr>
            <a:spLocks noGrp="1"/>
          </p:cNvSpPr>
          <p:nvPr>
            <p:ph type="body"/>
          </p:nvPr>
        </p:nvSpPr>
        <p:spPr>
          <a:xfrm>
            <a:off x="3239640" y="3146040"/>
            <a:ext cx="2649600" cy="1776600"/>
          </a:xfrm>
          <a:prstGeom prst="rect">
            <a:avLst/>
          </a:prstGeom>
        </p:spPr>
        <p:txBody>
          <a:bodyPr lIns="0" rIns="0" tIns="0" bIns="0">
            <a:normAutofit/>
          </a:bodyPr>
          <a:p>
            <a:endParaRPr b="0" lang="en-US" sz="3200" spc="-1" strike="noStrike">
              <a:latin typeface="Arial"/>
            </a:endParaRPr>
          </a:p>
        </p:txBody>
      </p:sp>
      <p:sp>
        <p:nvSpPr>
          <p:cNvPr id="75" name="PlaceHolder 7"/>
          <p:cNvSpPr>
            <a:spLocks noGrp="1"/>
          </p:cNvSpPr>
          <p:nvPr>
            <p:ph type="body"/>
          </p:nvPr>
        </p:nvSpPr>
        <p:spPr>
          <a:xfrm>
            <a:off x="6022080" y="3146040"/>
            <a:ext cx="2649600" cy="1776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04840"/>
            <a:ext cx="8228880" cy="858960"/>
          </a:xfrm>
          <a:prstGeom prst="rect">
            <a:avLst/>
          </a:prstGeom>
        </p:spPr>
        <p:txBody>
          <a:bodyPr lIns="0" rIns="0" tIns="0" bIns="0" anchor="ctr">
            <a:spAutoFit/>
          </a:bodyPr>
          <a:p>
            <a:pPr algn="ctr"/>
            <a:endParaRPr b="0" lang="en-US" sz="4400" spc="-1" strike="noStrike">
              <a:latin typeface="Arial"/>
            </a:endParaRPr>
          </a:p>
        </p:txBody>
      </p:sp>
      <p:sp>
        <p:nvSpPr>
          <p:cNvPr id="5" name="PlaceHolder 2"/>
          <p:cNvSpPr>
            <a:spLocks noGrp="1"/>
          </p:cNvSpPr>
          <p:nvPr>
            <p:ph type="body"/>
          </p:nvPr>
        </p:nvSpPr>
        <p:spPr>
          <a:xfrm>
            <a:off x="457200" y="1200240"/>
            <a:ext cx="8228880" cy="37249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4840"/>
            <a:ext cx="8228880" cy="858960"/>
          </a:xfrm>
          <a:prstGeom prst="rect">
            <a:avLst/>
          </a:prstGeom>
        </p:spPr>
        <p:txBody>
          <a:bodyPr lIns="0" rIns="0" tIns="0" bIns="0" anchor="ctr">
            <a:spAutoFit/>
          </a:bodyPr>
          <a:p>
            <a:pPr algn="ctr"/>
            <a:endParaRPr b="0" lang="en-US" sz="4400" spc="-1" strike="noStrike">
              <a:latin typeface="Arial"/>
            </a:endParaRPr>
          </a:p>
        </p:txBody>
      </p:sp>
      <p:sp>
        <p:nvSpPr>
          <p:cNvPr id="7" name="PlaceHolder 2"/>
          <p:cNvSpPr>
            <a:spLocks noGrp="1"/>
          </p:cNvSpPr>
          <p:nvPr>
            <p:ph type="body"/>
          </p:nvPr>
        </p:nvSpPr>
        <p:spPr>
          <a:xfrm>
            <a:off x="457200" y="1200240"/>
            <a:ext cx="4015440" cy="372492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4673880" y="1200240"/>
            <a:ext cx="4015440" cy="37249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4840"/>
            <a:ext cx="8228880" cy="85896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04840"/>
            <a:ext cx="8228880" cy="39830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4840"/>
            <a:ext cx="8228880" cy="858960"/>
          </a:xfrm>
          <a:prstGeom prst="rect">
            <a:avLst/>
          </a:prstGeom>
        </p:spPr>
        <p:txBody>
          <a:bodyPr lIns="0" rIns="0" tIns="0" bIns="0" anchor="ctr">
            <a:spAutoFit/>
          </a:bodyPr>
          <a:p>
            <a:pPr algn="ctr"/>
            <a:endParaRPr b="0" lang="en-US" sz="4400" spc="-1" strike="noStrike">
              <a:latin typeface="Arial"/>
            </a:endParaRPr>
          </a:p>
        </p:txBody>
      </p:sp>
      <p:sp>
        <p:nvSpPr>
          <p:cNvPr id="12" name="PlaceHolder 2"/>
          <p:cNvSpPr>
            <a:spLocks noGrp="1"/>
          </p:cNvSpPr>
          <p:nvPr>
            <p:ph type="body"/>
          </p:nvPr>
        </p:nvSpPr>
        <p:spPr>
          <a:xfrm>
            <a:off x="457200" y="1200240"/>
            <a:ext cx="4015440" cy="177660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4673880" y="1200240"/>
            <a:ext cx="4015440" cy="372492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457200" y="3146040"/>
            <a:ext cx="4015440" cy="1776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04840"/>
            <a:ext cx="8228880" cy="858960"/>
          </a:xfrm>
          <a:prstGeom prst="rect">
            <a:avLst/>
          </a:prstGeom>
        </p:spPr>
        <p:txBody>
          <a:bodyPr lIns="0" rIns="0" tIns="0" bIns="0" anchor="ctr">
            <a:spAutoFit/>
          </a:bodyPr>
          <a:p>
            <a:pPr algn="ctr"/>
            <a:endParaRPr b="0" lang="en-US" sz="4400" spc="-1" strike="noStrike">
              <a:latin typeface="Arial"/>
            </a:endParaRPr>
          </a:p>
        </p:txBody>
      </p:sp>
      <p:sp>
        <p:nvSpPr>
          <p:cNvPr id="16" name="PlaceHolder 2"/>
          <p:cNvSpPr>
            <a:spLocks noGrp="1"/>
          </p:cNvSpPr>
          <p:nvPr>
            <p:ph type="body"/>
          </p:nvPr>
        </p:nvSpPr>
        <p:spPr>
          <a:xfrm>
            <a:off x="457200" y="1200240"/>
            <a:ext cx="4015440" cy="372492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4673880" y="1200240"/>
            <a:ext cx="4015440" cy="177660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4673880" y="3146040"/>
            <a:ext cx="4015440" cy="1776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04840"/>
            <a:ext cx="8228880" cy="858960"/>
          </a:xfrm>
          <a:prstGeom prst="rect">
            <a:avLst/>
          </a:prstGeom>
        </p:spPr>
        <p:txBody>
          <a:bodyPr lIns="0" rIns="0" tIns="0" bIns="0" anchor="ctr">
            <a:spAutoFit/>
          </a:bodyPr>
          <a:p>
            <a:pPr algn="ctr"/>
            <a:endParaRPr b="0" lang="en-US" sz="4400" spc="-1" strike="noStrike">
              <a:latin typeface="Arial"/>
            </a:endParaRPr>
          </a:p>
        </p:txBody>
      </p:sp>
      <p:sp>
        <p:nvSpPr>
          <p:cNvPr id="20" name="PlaceHolder 2"/>
          <p:cNvSpPr>
            <a:spLocks noGrp="1"/>
          </p:cNvSpPr>
          <p:nvPr>
            <p:ph type="body"/>
          </p:nvPr>
        </p:nvSpPr>
        <p:spPr>
          <a:xfrm>
            <a:off x="457200" y="1200240"/>
            <a:ext cx="4015440" cy="177660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4673880" y="1200240"/>
            <a:ext cx="4015440" cy="177660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457200" y="3146040"/>
            <a:ext cx="8228880" cy="177660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04840"/>
            <a:ext cx="8228880" cy="858960"/>
          </a:xfrm>
          <a:prstGeom prst="rect">
            <a:avLst/>
          </a:prstGeom>
        </p:spPr>
        <p:txBody>
          <a:bodyPr lIns="0" rIns="0" tIns="0" bIns="0" anchor="ctr">
            <a:spAutoFit/>
          </a:bodyPr>
          <a:p>
            <a:r>
              <a:rPr b="0" lang="en-US" sz="1800" spc="-1" strike="noStrike">
                <a:latin typeface="Arial"/>
              </a:rPr>
              <a:t>Click to edit the title text format</a:t>
            </a:r>
            <a:endParaRPr b="0" lang="en-US" sz="1800" spc="-1" strike="noStrike">
              <a:latin typeface="Arial"/>
            </a:endParaRPr>
          </a:p>
        </p:txBody>
      </p:sp>
      <p:sp>
        <p:nvSpPr>
          <p:cNvPr id="1"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04840"/>
            <a:ext cx="8228880" cy="858960"/>
          </a:xfrm>
          <a:prstGeom prst="rect">
            <a:avLst/>
          </a:prstGeom>
        </p:spPr>
        <p:txBody>
          <a:bodyPr lIns="0" rIns="0" tIns="0" bIns="0" anchor="ctr">
            <a:spAutoFit/>
          </a:bodyPr>
          <a:p>
            <a:r>
              <a:rPr b="0" lang="en-US" sz="1800" spc="-1" strike="noStrike">
                <a:latin typeface="Arial"/>
              </a:rPr>
              <a:t>Click to edit the title text format</a:t>
            </a:r>
            <a:endParaRPr b="0" lang="en-US" sz="1800" spc="-1" strike="noStrike">
              <a:latin typeface="Arial"/>
            </a:endParaRPr>
          </a:p>
        </p:txBody>
      </p:sp>
      <p:sp>
        <p:nvSpPr>
          <p:cNvPr id="39" name="PlaceHolder 2"/>
          <p:cNvSpPr>
            <a:spLocks noGrp="1"/>
          </p:cNvSpPr>
          <p:nvPr>
            <p:ph type="body"/>
          </p:nvPr>
        </p:nvSpPr>
        <p:spPr>
          <a:xfrm>
            <a:off x="457200" y="1200240"/>
            <a:ext cx="8228880" cy="3724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CustomShape 1"/>
          <p:cNvSpPr/>
          <p:nvPr/>
        </p:nvSpPr>
        <p:spPr>
          <a:xfrm>
            <a:off x="685800" y="266040"/>
            <a:ext cx="7771680" cy="247680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pPr>
            <a:r>
              <a:rPr b="1" lang="en-US" sz="3600" spc="-1" strike="noStrike">
                <a:solidFill>
                  <a:srgbClr val="000000"/>
                </a:solidFill>
                <a:latin typeface="Arial"/>
                <a:ea typeface="Arial"/>
              </a:rPr>
              <a:t>Computer Vision </a:t>
            </a:r>
            <a:br/>
            <a:r>
              <a:rPr b="1" lang="en-US" sz="3600" spc="-1" strike="noStrike">
                <a:solidFill>
                  <a:srgbClr val="000000"/>
                </a:solidFill>
                <a:latin typeface="Arial"/>
                <a:ea typeface="Arial"/>
              </a:rPr>
              <a:t>(Spring 2019)</a:t>
            </a:r>
            <a:br/>
            <a:r>
              <a:rPr b="1" lang="en-US" sz="3600" spc="-1" strike="noStrike">
                <a:solidFill>
                  <a:srgbClr val="000000"/>
                </a:solidFill>
                <a:latin typeface="Arial"/>
                <a:ea typeface="Arial"/>
              </a:rPr>
              <a:t>Problem Set #5</a:t>
            </a:r>
            <a:endParaRPr b="0" lang="en-US" sz="3600" spc="-1" strike="noStrike">
              <a:latin typeface="Arial"/>
            </a:endParaRPr>
          </a:p>
        </p:txBody>
      </p:sp>
      <p:sp>
        <p:nvSpPr>
          <p:cNvPr id="77" name="CustomShape 2"/>
          <p:cNvSpPr/>
          <p:nvPr/>
        </p:nvSpPr>
        <p:spPr>
          <a:xfrm>
            <a:off x="685800" y="3042360"/>
            <a:ext cx="7771680" cy="112284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n-US" sz="1800" spc="-1" strike="noStrike">
                <a:solidFill>
                  <a:srgbClr val="666666"/>
                </a:solidFill>
                <a:latin typeface="Arial"/>
                <a:ea typeface="Arial"/>
              </a:rPr>
              <a:t>Jijun  HU</a:t>
            </a:r>
            <a:endParaRPr b="0" lang="en-US" sz="1800" spc="-1" strike="noStrike">
              <a:latin typeface="Arial"/>
            </a:endParaRPr>
          </a:p>
          <a:p>
            <a:pPr algn="ctr">
              <a:lnSpc>
                <a:spcPct val="100000"/>
              </a:lnSpc>
            </a:pPr>
            <a:r>
              <a:rPr b="0" lang="en-US" sz="1800" spc="-1" strike="noStrike">
                <a:solidFill>
                  <a:srgbClr val="666666"/>
                </a:solidFill>
                <a:latin typeface="Arial"/>
                <a:ea typeface="Arial"/>
              </a:rPr>
              <a:t>jijun.hu.0930@gatech.edu</a:t>
            </a:r>
            <a:endParaRPr b="0" lang="en-US" sz="1800" spc="-1" strike="noStrike">
              <a:latin typeface="Arial"/>
            </a:endParaRPr>
          </a:p>
          <a:p>
            <a:pPr algn="ctr">
              <a:lnSpc>
                <a:spcPct val="100000"/>
              </a:lnSpc>
            </a:pPr>
            <a:endParaRPr b="0" lang="en-US" sz="1800" spc="-1" strike="noStrike">
              <a:latin typeface="Arial"/>
            </a:endParaRPr>
          </a:p>
        </p:txBody>
      </p:sp>
      <p:sp>
        <p:nvSpPr>
          <p:cNvPr id="78" name="CustomShape 3"/>
          <p:cNvSpPr/>
          <p:nvPr/>
        </p:nvSpPr>
        <p:spPr>
          <a:xfrm>
            <a:off x="0" y="4944240"/>
            <a:ext cx="2566800" cy="198720"/>
          </a:xfrm>
          <a:prstGeom prst="rect">
            <a:avLst/>
          </a:prstGeom>
          <a:noFill/>
          <a:ln>
            <a:noFill/>
          </a:ln>
        </p:spPr>
        <p:style>
          <a:lnRef idx="0"/>
          <a:fillRef idx="0"/>
          <a:effectRef idx="0"/>
          <a:fontRef idx="minor"/>
        </p:style>
        <p:txBody>
          <a:bodyPr lIns="90000" rIns="90000" tIns="91440" bIns="91440" anchor="ctr">
            <a:noAutofit/>
          </a:bodyPr>
          <a:p>
            <a:pPr>
              <a:lnSpc>
                <a:spcPct val="100000"/>
              </a:lnSpc>
            </a:pPr>
            <a:r>
              <a:rPr b="0" lang="en-US" sz="1000" spc="-1" strike="noStrike">
                <a:solidFill>
                  <a:srgbClr val="999999"/>
                </a:solidFill>
                <a:latin typeface="Arial"/>
                <a:ea typeface="Arial"/>
              </a:rPr>
              <a:t>Computer Vision @ GT</a:t>
            </a:r>
            <a:endParaRPr b="0" lang="en-US" sz="10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en-US" sz="3600" spc="-1" strike="noStrike">
                <a:solidFill>
                  <a:srgbClr val="000000"/>
                </a:solidFill>
                <a:latin typeface="Arial"/>
                <a:ea typeface="Arial"/>
              </a:rPr>
              <a:t>2a: PF Tracking a circle</a:t>
            </a:r>
            <a:endParaRPr b="0" lang="en-US" sz="3600" spc="-1" strike="noStrike">
              <a:latin typeface="Arial"/>
            </a:endParaRPr>
          </a:p>
        </p:txBody>
      </p:sp>
      <p:sp>
        <p:nvSpPr>
          <p:cNvPr id="112" name="CustomShape 2"/>
          <p:cNvSpPr/>
          <p:nvPr/>
        </p:nvSpPr>
        <p:spPr>
          <a:xfrm>
            <a:off x="0" y="4944240"/>
            <a:ext cx="2566800" cy="198720"/>
          </a:xfrm>
          <a:prstGeom prst="rect">
            <a:avLst/>
          </a:prstGeom>
          <a:noFill/>
          <a:ln>
            <a:noFill/>
          </a:ln>
        </p:spPr>
        <p:style>
          <a:lnRef idx="0"/>
          <a:fillRef idx="0"/>
          <a:effectRef idx="0"/>
          <a:fontRef idx="minor"/>
        </p:style>
        <p:txBody>
          <a:bodyPr lIns="90000" rIns="90000" tIns="91440" bIns="91440" anchor="ctr">
            <a:noAutofit/>
          </a:bodyPr>
          <a:p>
            <a:pPr>
              <a:lnSpc>
                <a:spcPct val="100000"/>
              </a:lnSpc>
            </a:pPr>
            <a:r>
              <a:rPr b="0" lang="en-US" sz="1000" spc="-1" strike="noStrike">
                <a:solidFill>
                  <a:srgbClr val="999999"/>
                </a:solidFill>
                <a:latin typeface="Arial"/>
                <a:ea typeface="Arial"/>
              </a:rPr>
              <a:t>Computer Vision @ GT</a:t>
            </a:r>
            <a:endParaRPr b="0" lang="en-US" sz="1000" spc="-1" strike="noStrike">
              <a:latin typeface="Arial"/>
            </a:endParaRPr>
          </a:p>
        </p:txBody>
      </p:sp>
      <p:sp>
        <p:nvSpPr>
          <p:cNvPr id="113" name="CustomShape 3"/>
          <p:cNvSpPr/>
          <p:nvPr/>
        </p:nvSpPr>
        <p:spPr>
          <a:xfrm>
            <a:off x="2614320" y="4313520"/>
            <a:ext cx="3915000" cy="503280"/>
          </a:xfrm>
          <a:prstGeom prst="rect">
            <a:avLst/>
          </a:prstGeom>
          <a:noFill/>
          <a:ln>
            <a:noFill/>
          </a:ln>
        </p:spPr>
        <p:style>
          <a:lnRef idx="0"/>
          <a:fillRef idx="0"/>
          <a:effectRef idx="0"/>
          <a:fontRef idx="minor"/>
        </p:style>
        <p:txBody>
          <a:bodyPr lIns="90000" rIns="90000" tIns="91440" bIns="91440">
            <a:noAutofit/>
          </a:bodyPr>
          <a:p>
            <a:pPr algn="ctr">
              <a:lnSpc>
                <a:spcPct val="115000"/>
              </a:lnSpc>
            </a:pPr>
            <a:r>
              <a:rPr b="1" lang="en-US" sz="1400" spc="-1" strike="noStrike">
                <a:solidFill>
                  <a:srgbClr val="000000"/>
                </a:solidFill>
                <a:latin typeface="Calibri"/>
                <a:ea typeface="Calibri"/>
              </a:rPr>
              <a:t>ps5-2-a-1</a:t>
            </a:r>
            <a:endParaRPr b="0" lang="en-US" sz="1400" spc="-1" strike="noStrike">
              <a:latin typeface="Arial"/>
            </a:endParaRPr>
          </a:p>
        </p:txBody>
      </p:sp>
      <p:pic>
        <p:nvPicPr>
          <p:cNvPr id="114" name="" descr=""/>
          <p:cNvPicPr/>
          <p:nvPr/>
        </p:nvPicPr>
        <p:blipFill>
          <a:blip r:embed="rId1"/>
          <a:stretch/>
        </p:blipFill>
        <p:spPr>
          <a:xfrm>
            <a:off x="3146040" y="1140120"/>
            <a:ext cx="2856960" cy="2856960"/>
          </a:xfrm>
          <a:prstGeom prst="rect">
            <a:avLst/>
          </a:prstGeom>
          <a:ln>
            <a:noFill/>
          </a:ln>
        </p:spPr>
      </p:pic>
    </p:spTree>
  </p:cSld>
  <mc:AlternateContent>
    <mc:Choice Requires="p14">
      <p:transition spd="slow" p14:dur="2000"/>
    </mc:Choice>
    <mc:Fallback>
      <p:transition spd="slow"/>
    </mc:Fallback>
  </mc:AlternateContent>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en-US" sz="3600" spc="-1" strike="noStrike">
                <a:solidFill>
                  <a:srgbClr val="000000"/>
                </a:solidFill>
                <a:latin typeface="Arial"/>
                <a:ea typeface="Arial"/>
              </a:rPr>
              <a:t>2a: PF Tracking a circle (cont.)</a:t>
            </a:r>
            <a:endParaRPr b="0" lang="en-US" sz="3600" spc="-1" strike="noStrike">
              <a:latin typeface="Arial"/>
            </a:endParaRPr>
          </a:p>
        </p:txBody>
      </p:sp>
      <p:sp>
        <p:nvSpPr>
          <p:cNvPr id="116" name="CustomShape 2"/>
          <p:cNvSpPr/>
          <p:nvPr/>
        </p:nvSpPr>
        <p:spPr>
          <a:xfrm>
            <a:off x="0" y="4944240"/>
            <a:ext cx="2566800" cy="198720"/>
          </a:xfrm>
          <a:prstGeom prst="rect">
            <a:avLst/>
          </a:prstGeom>
          <a:noFill/>
          <a:ln>
            <a:noFill/>
          </a:ln>
        </p:spPr>
        <p:style>
          <a:lnRef idx="0"/>
          <a:fillRef idx="0"/>
          <a:effectRef idx="0"/>
          <a:fontRef idx="minor"/>
        </p:style>
        <p:txBody>
          <a:bodyPr lIns="90000" rIns="90000" tIns="91440" bIns="91440" anchor="ctr">
            <a:noAutofit/>
          </a:bodyPr>
          <a:p>
            <a:pPr>
              <a:lnSpc>
                <a:spcPct val="100000"/>
              </a:lnSpc>
            </a:pPr>
            <a:r>
              <a:rPr b="0" lang="en-US" sz="1000" spc="-1" strike="noStrike">
                <a:solidFill>
                  <a:srgbClr val="999999"/>
                </a:solidFill>
                <a:latin typeface="Arial"/>
                <a:ea typeface="Arial"/>
              </a:rPr>
              <a:t>Computer Vision @ GT</a:t>
            </a:r>
            <a:endParaRPr b="0" lang="en-US" sz="1000" spc="-1" strike="noStrike">
              <a:latin typeface="Arial"/>
            </a:endParaRPr>
          </a:p>
        </p:txBody>
      </p:sp>
      <p:sp>
        <p:nvSpPr>
          <p:cNvPr id="117" name="CustomShape 3"/>
          <p:cNvSpPr/>
          <p:nvPr/>
        </p:nvSpPr>
        <p:spPr>
          <a:xfrm>
            <a:off x="2614320" y="4313520"/>
            <a:ext cx="3915000" cy="503280"/>
          </a:xfrm>
          <a:prstGeom prst="rect">
            <a:avLst/>
          </a:prstGeom>
          <a:noFill/>
          <a:ln>
            <a:noFill/>
          </a:ln>
        </p:spPr>
        <p:style>
          <a:lnRef idx="0"/>
          <a:fillRef idx="0"/>
          <a:effectRef idx="0"/>
          <a:fontRef idx="minor"/>
        </p:style>
        <p:txBody>
          <a:bodyPr lIns="90000" rIns="90000" tIns="91440" bIns="91440">
            <a:noAutofit/>
          </a:bodyPr>
          <a:p>
            <a:pPr algn="ctr">
              <a:lnSpc>
                <a:spcPct val="115000"/>
              </a:lnSpc>
            </a:pPr>
            <a:r>
              <a:rPr b="1" lang="en-US" sz="1400" spc="-1" strike="noStrike">
                <a:solidFill>
                  <a:srgbClr val="000000"/>
                </a:solidFill>
                <a:latin typeface="Calibri"/>
                <a:ea typeface="Calibri"/>
              </a:rPr>
              <a:t>ps5-2-a-2</a:t>
            </a:r>
            <a:endParaRPr b="0" lang="en-US" sz="1400" spc="-1" strike="noStrike">
              <a:latin typeface="Arial"/>
            </a:endParaRPr>
          </a:p>
        </p:txBody>
      </p:sp>
      <p:pic>
        <p:nvPicPr>
          <p:cNvPr id="118" name="" descr=""/>
          <p:cNvPicPr/>
          <p:nvPr/>
        </p:nvPicPr>
        <p:blipFill>
          <a:blip r:embed="rId1"/>
          <a:stretch/>
        </p:blipFill>
        <p:spPr>
          <a:xfrm>
            <a:off x="3146040" y="1140120"/>
            <a:ext cx="2856960" cy="2856960"/>
          </a:xfrm>
          <a:prstGeom prst="rect">
            <a:avLst/>
          </a:prstGeom>
          <a:ln>
            <a:noFill/>
          </a:ln>
        </p:spPr>
      </p:pic>
    </p:spTree>
  </p:cSld>
  <mc:AlternateContent>
    <mc:Choice Requires="p14">
      <p:transition spd="slow" p14:dur="2000"/>
    </mc:Choice>
    <mc:Fallback>
      <p:transition spd="slow"/>
    </mc:Fallback>
  </mc:AlternateContent>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en-US" sz="3600" spc="-1" strike="noStrike">
                <a:solidFill>
                  <a:srgbClr val="000000"/>
                </a:solidFill>
                <a:latin typeface="Arial"/>
                <a:ea typeface="Arial"/>
              </a:rPr>
              <a:t>2a: PF Tracking a circle (cont.)</a:t>
            </a:r>
            <a:endParaRPr b="0" lang="en-US" sz="3600" spc="-1" strike="noStrike">
              <a:latin typeface="Arial"/>
            </a:endParaRPr>
          </a:p>
        </p:txBody>
      </p:sp>
      <p:sp>
        <p:nvSpPr>
          <p:cNvPr id="120" name="CustomShape 2"/>
          <p:cNvSpPr/>
          <p:nvPr/>
        </p:nvSpPr>
        <p:spPr>
          <a:xfrm>
            <a:off x="0" y="4944240"/>
            <a:ext cx="2566800" cy="198720"/>
          </a:xfrm>
          <a:prstGeom prst="rect">
            <a:avLst/>
          </a:prstGeom>
          <a:noFill/>
          <a:ln>
            <a:noFill/>
          </a:ln>
        </p:spPr>
        <p:style>
          <a:lnRef idx="0"/>
          <a:fillRef idx="0"/>
          <a:effectRef idx="0"/>
          <a:fontRef idx="minor"/>
        </p:style>
        <p:txBody>
          <a:bodyPr lIns="90000" rIns="90000" tIns="91440" bIns="91440" anchor="ctr">
            <a:noAutofit/>
          </a:bodyPr>
          <a:p>
            <a:pPr>
              <a:lnSpc>
                <a:spcPct val="100000"/>
              </a:lnSpc>
            </a:pPr>
            <a:r>
              <a:rPr b="0" lang="en-US" sz="1000" spc="-1" strike="noStrike">
                <a:solidFill>
                  <a:srgbClr val="999999"/>
                </a:solidFill>
                <a:latin typeface="Arial"/>
                <a:ea typeface="Arial"/>
              </a:rPr>
              <a:t>Computer Vision @ GT</a:t>
            </a:r>
            <a:endParaRPr b="0" lang="en-US" sz="1000" spc="-1" strike="noStrike">
              <a:latin typeface="Arial"/>
            </a:endParaRPr>
          </a:p>
        </p:txBody>
      </p:sp>
      <p:sp>
        <p:nvSpPr>
          <p:cNvPr id="121" name="CustomShape 3"/>
          <p:cNvSpPr/>
          <p:nvPr/>
        </p:nvSpPr>
        <p:spPr>
          <a:xfrm>
            <a:off x="2567520" y="4313520"/>
            <a:ext cx="3961800" cy="503280"/>
          </a:xfrm>
          <a:prstGeom prst="rect">
            <a:avLst/>
          </a:prstGeom>
          <a:noFill/>
          <a:ln>
            <a:noFill/>
          </a:ln>
        </p:spPr>
        <p:style>
          <a:lnRef idx="0"/>
          <a:fillRef idx="0"/>
          <a:effectRef idx="0"/>
          <a:fontRef idx="minor"/>
        </p:style>
        <p:txBody>
          <a:bodyPr lIns="90000" rIns="90000" tIns="91440" bIns="91440">
            <a:noAutofit/>
          </a:bodyPr>
          <a:p>
            <a:pPr algn="ctr">
              <a:lnSpc>
                <a:spcPct val="115000"/>
              </a:lnSpc>
            </a:pPr>
            <a:r>
              <a:rPr b="1" lang="en-US" sz="1400" spc="-1" strike="noStrike">
                <a:solidFill>
                  <a:srgbClr val="000000"/>
                </a:solidFill>
                <a:latin typeface="Calibri"/>
                <a:ea typeface="Calibri"/>
              </a:rPr>
              <a:t>ps5-2-a-3</a:t>
            </a:r>
            <a:endParaRPr b="0" lang="en-US" sz="1400" spc="-1" strike="noStrike">
              <a:latin typeface="Arial"/>
            </a:endParaRPr>
          </a:p>
        </p:txBody>
      </p:sp>
      <p:pic>
        <p:nvPicPr>
          <p:cNvPr id="122" name="" descr=""/>
          <p:cNvPicPr/>
          <p:nvPr/>
        </p:nvPicPr>
        <p:blipFill>
          <a:blip r:embed="rId1"/>
          <a:stretch/>
        </p:blipFill>
        <p:spPr>
          <a:xfrm>
            <a:off x="3146040" y="1140120"/>
            <a:ext cx="2856960" cy="2856960"/>
          </a:xfrm>
          <a:prstGeom prst="rect">
            <a:avLst/>
          </a:prstGeom>
          <a:ln>
            <a:noFill/>
          </a:ln>
        </p:spPr>
      </p:pic>
    </p:spTree>
  </p:cSld>
  <mc:AlternateContent>
    <mc:Choice Requires="p14">
      <p:transition spd="slow" p14:dur="2000"/>
    </mc:Choice>
    <mc:Fallback>
      <p:transition spd="slow"/>
    </mc:Fallback>
  </mc:AlternateContent>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en-US" sz="3600" spc="-1" strike="noStrike">
                <a:solidFill>
                  <a:srgbClr val="000000"/>
                </a:solidFill>
                <a:latin typeface="Arial"/>
                <a:ea typeface="Arial"/>
              </a:rPr>
              <a:t>2a: PF Tracking a circle (cont.)</a:t>
            </a:r>
            <a:endParaRPr b="0" lang="en-US" sz="3600" spc="-1" strike="noStrike">
              <a:latin typeface="Arial"/>
            </a:endParaRPr>
          </a:p>
        </p:txBody>
      </p:sp>
      <p:sp>
        <p:nvSpPr>
          <p:cNvPr id="124" name="CustomShape 2"/>
          <p:cNvSpPr/>
          <p:nvPr/>
        </p:nvSpPr>
        <p:spPr>
          <a:xfrm>
            <a:off x="0" y="4944240"/>
            <a:ext cx="2566800" cy="198720"/>
          </a:xfrm>
          <a:prstGeom prst="rect">
            <a:avLst/>
          </a:prstGeom>
          <a:noFill/>
          <a:ln>
            <a:noFill/>
          </a:ln>
        </p:spPr>
        <p:style>
          <a:lnRef idx="0"/>
          <a:fillRef idx="0"/>
          <a:effectRef idx="0"/>
          <a:fontRef idx="minor"/>
        </p:style>
        <p:txBody>
          <a:bodyPr lIns="90000" rIns="90000" tIns="91440" bIns="91440" anchor="ctr">
            <a:noAutofit/>
          </a:bodyPr>
          <a:p>
            <a:pPr>
              <a:lnSpc>
                <a:spcPct val="100000"/>
              </a:lnSpc>
            </a:pPr>
            <a:r>
              <a:rPr b="0" lang="en-US" sz="1000" spc="-1" strike="noStrike">
                <a:solidFill>
                  <a:srgbClr val="999999"/>
                </a:solidFill>
                <a:latin typeface="Arial"/>
                <a:ea typeface="Arial"/>
              </a:rPr>
              <a:t>Computer Vision @ GT</a:t>
            </a:r>
            <a:endParaRPr b="0" lang="en-US" sz="1000" spc="-1" strike="noStrike">
              <a:latin typeface="Arial"/>
            </a:endParaRPr>
          </a:p>
        </p:txBody>
      </p:sp>
      <p:sp>
        <p:nvSpPr>
          <p:cNvPr id="125" name="CustomShape 3"/>
          <p:cNvSpPr/>
          <p:nvPr/>
        </p:nvSpPr>
        <p:spPr>
          <a:xfrm>
            <a:off x="2614320" y="4313520"/>
            <a:ext cx="3915000" cy="503280"/>
          </a:xfrm>
          <a:prstGeom prst="rect">
            <a:avLst/>
          </a:prstGeom>
          <a:noFill/>
          <a:ln>
            <a:noFill/>
          </a:ln>
        </p:spPr>
        <p:style>
          <a:lnRef idx="0"/>
          <a:fillRef idx="0"/>
          <a:effectRef idx="0"/>
          <a:fontRef idx="minor"/>
        </p:style>
        <p:txBody>
          <a:bodyPr lIns="90000" rIns="90000" tIns="91440" bIns="91440">
            <a:noAutofit/>
          </a:bodyPr>
          <a:p>
            <a:pPr algn="ctr">
              <a:lnSpc>
                <a:spcPct val="115000"/>
              </a:lnSpc>
            </a:pPr>
            <a:r>
              <a:rPr b="1" lang="en-US" sz="1400" spc="-1" strike="noStrike">
                <a:solidFill>
                  <a:srgbClr val="000000"/>
                </a:solidFill>
                <a:latin typeface="Calibri"/>
                <a:ea typeface="Calibri"/>
              </a:rPr>
              <a:t>ps5-2-a-4</a:t>
            </a:r>
            <a:endParaRPr b="0" lang="en-US" sz="1400" spc="-1" strike="noStrike">
              <a:latin typeface="Arial"/>
            </a:endParaRPr>
          </a:p>
        </p:txBody>
      </p:sp>
      <p:pic>
        <p:nvPicPr>
          <p:cNvPr id="126" name="" descr=""/>
          <p:cNvPicPr/>
          <p:nvPr/>
        </p:nvPicPr>
        <p:blipFill>
          <a:blip r:embed="rId1"/>
          <a:stretch/>
        </p:blipFill>
        <p:spPr>
          <a:xfrm>
            <a:off x="3146040" y="1140120"/>
            <a:ext cx="2856960" cy="2856960"/>
          </a:xfrm>
          <a:prstGeom prst="rect">
            <a:avLst/>
          </a:prstGeom>
          <a:ln>
            <a:noFill/>
          </a:ln>
        </p:spPr>
      </p:pic>
    </p:spTree>
  </p:cSld>
  <mc:AlternateContent>
    <mc:Choice Requires="p14">
      <p:transition spd="slow" p14:dur="2000"/>
    </mc:Choice>
    <mc:Fallback>
      <p:transition spd="slow"/>
    </mc:Fallback>
  </mc:AlternateContent>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en-US" sz="3600" spc="-1" strike="noStrike">
                <a:solidFill>
                  <a:srgbClr val="000000"/>
                </a:solidFill>
                <a:latin typeface="Arial"/>
                <a:ea typeface="Arial"/>
              </a:rPr>
              <a:t>2b: PF Tracking noisy video</a:t>
            </a:r>
            <a:endParaRPr b="0" lang="en-US" sz="3600" spc="-1" strike="noStrike">
              <a:latin typeface="Arial"/>
            </a:endParaRPr>
          </a:p>
        </p:txBody>
      </p:sp>
      <p:sp>
        <p:nvSpPr>
          <p:cNvPr id="128" name="CustomShape 2"/>
          <p:cNvSpPr/>
          <p:nvPr/>
        </p:nvSpPr>
        <p:spPr>
          <a:xfrm>
            <a:off x="0" y="4944240"/>
            <a:ext cx="2566800" cy="198720"/>
          </a:xfrm>
          <a:prstGeom prst="rect">
            <a:avLst/>
          </a:prstGeom>
          <a:noFill/>
          <a:ln>
            <a:noFill/>
          </a:ln>
        </p:spPr>
        <p:style>
          <a:lnRef idx="0"/>
          <a:fillRef idx="0"/>
          <a:effectRef idx="0"/>
          <a:fontRef idx="minor"/>
        </p:style>
        <p:txBody>
          <a:bodyPr lIns="90000" rIns="90000" tIns="91440" bIns="91440" anchor="ctr">
            <a:noAutofit/>
          </a:bodyPr>
          <a:p>
            <a:pPr>
              <a:lnSpc>
                <a:spcPct val="100000"/>
              </a:lnSpc>
            </a:pPr>
            <a:r>
              <a:rPr b="0" lang="en-US" sz="1000" spc="-1" strike="noStrike">
                <a:solidFill>
                  <a:srgbClr val="999999"/>
                </a:solidFill>
                <a:latin typeface="Arial"/>
                <a:ea typeface="Arial"/>
              </a:rPr>
              <a:t>Computer Vision @ GT</a:t>
            </a:r>
            <a:endParaRPr b="0" lang="en-US" sz="1000" spc="-1" strike="noStrike">
              <a:latin typeface="Arial"/>
            </a:endParaRPr>
          </a:p>
        </p:txBody>
      </p:sp>
      <p:sp>
        <p:nvSpPr>
          <p:cNvPr id="129" name="CustomShape 3"/>
          <p:cNvSpPr/>
          <p:nvPr/>
        </p:nvSpPr>
        <p:spPr>
          <a:xfrm>
            <a:off x="2614320" y="4313520"/>
            <a:ext cx="3915000" cy="503280"/>
          </a:xfrm>
          <a:prstGeom prst="rect">
            <a:avLst/>
          </a:prstGeom>
          <a:noFill/>
          <a:ln>
            <a:noFill/>
          </a:ln>
        </p:spPr>
        <p:style>
          <a:lnRef idx="0"/>
          <a:fillRef idx="0"/>
          <a:effectRef idx="0"/>
          <a:fontRef idx="minor"/>
        </p:style>
        <p:txBody>
          <a:bodyPr lIns="90000" rIns="90000" tIns="91440" bIns="91440">
            <a:noAutofit/>
          </a:bodyPr>
          <a:p>
            <a:pPr algn="ctr">
              <a:lnSpc>
                <a:spcPct val="115000"/>
              </a:lnSpc>
            </a:pPr>
            <a:r>
              <a:rPr b="1" lang="en-US" sz="1400" spc="-1" strike="noStrike">
                <a:solidFill>
                  <a:srgbClr val="000000"/>
                </a:solidFill>
                <a:latin typeface="Calibri"/>
                <a:ea typeface="Calibri"/>
              </a:rPr>
              <a:t>ps5-2-b-1</a:t>
            </a:r>
            <a:endParaRPr b="0" lang="en-US" sz="1400" spc="-1" strike="noStrike">
              <a:latin typeface="Arial"/>
            </a:endParaRPr>
          </a:p>
        </p:txBody>
      </p:sp>
      <p:pic>
        <p:nvPicPr>
          <p:cNvPr id="130" name="" descr=""/>
          <p:cNvPicPr/>
          <p:nvPr/>
        </p:nvPicPr>
        <p:blipFill>
          <a:blip r:embed="rId1"/>
          <a:stretch/>
        </p:blipFill>
        <p:spPr>
          <a:xfrm>
            <a:off x="2651760" y="1771920"/>
            <a:ext cx="3840120" cy="2159640"/>
          </a:xfrm>
          <a:prstGeom prst="rect">
            <a:avLst/>
          </a:prstGeom>
          <a:ln>
            <a:noFill/>
          </a:ln>
        </p:spPr>
      </p:pic>
    </p:spTree>
  </p:cSld>
  <mc:AlternateContent>
    <mc:Choice Requires="p14">
      <p:transition spd="slow" p14:dur="2000"/>
    </mc:Choice>
    <mc:Fallback>
      <p:transition spd="slow"/>
    </mc:Fallback>
  </mc:AlternateContent>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en-US" sz="3600" spc="-1" strike="noStrike">
                <a:solidFill>
                  <a:srgbClr val="000000"/>
                </a:solidFill>
                <a:latin typeface="Arial"/>
                <a:ea typeface="Arial"/>
              </a:rPr>
              <a:t>2b: PF Tracking noisy video (cont.)</a:t>
            </a:r>
            <a:endParaRPr b="0" lang="en-US" sz="3600" spc="-1" strike="noStrike">
              <a:latin typeface="Arial"/>
            </a:endParaRPr>
          </a:p>
        </p:txBody>
      </p:sp>
      <p:sp>
        <p:nvSpPr>
          <p:cNvPr id="132" name="CustomShape 2"/>
          <p:cNvSpPr/>
          <p:nvPr/>
        </p:nvSpPr>
        <p:spPr>
          <a:xfrm>
            <a:off x="0" y="4944240"/>
            <a:ext cx="2566800" cy="198720"/>
          </a:xfrm>
          <a:prstGeom prst="rect">
            <a:avLst/>
          </a:prstGeom>
          <a:noFill/>
          <a:ln>
            <a:noFill/>
          </a:ln>
        </p:spPr>
        <p:style>
          <a:lnRef idx="0"/>
          <a:fillRef idx="0"/>
          <a:effectRef idx="0"/>
          <a:fontRef idx="minor"/>
        </p:style>
        <p:txBody>
          <a:bodyPr lIns="90000" rIns="90000" tIns="91440" bIns="91440" anchor="ctr">
            <a:noAutofit/>
          </a:bodyPr>
          <a:p>
            <a:pPr>
              <a:lnSpc>
                <a:spcPct val="100000"/>
              </a:lnSpc>
            </a:pPr>
            <a:r>
              <a:rPr b="0" lang="en-US" sz="1000" spc="-1" strike="noStrike">
                <a:solidFill>
                  <a:srgbClr val="999999"/>
                </a:solidFill>
                <a:latin typeface="Arial"/>
                <a:ea typeface="Arial"/>
              </a:rPr>
              <a:t>Computer Vision @ GT</a:t>
            </a:r>
            <a:endParaRPr b="0" lang="en-US" sz="1000" spc="-1" strike="noStrike">
              <a:latin typeface="Arial"/>
            </a:endParaRPr>
          </a:p>
        </p:txBody>
      </p:sp>
      <p:sp>
        <p:nvSpPr>
          <p:cNvPr id="133" name="CustomShape 3"/>
          <p:cNvSpPr/>
          <p:nvPr/>
        </p:nvSpPr>
        <p:spPr>
          <a:xfrm>
            <a:off x="2613960" y="4313520"/>
            <a:ext cx="3915000" cy="503280"/>
          </a:xfrm>
          <a:prstGeom prst="rect">
            <a:avLst/>
          </a:prstGeom>
          <a:noFill/>
          <a:ln>
            <a:noFill/>
          </a:ln>
        </p:spPr>
        <p:style>
          <a:lnRef idx="0"/>
          <a:fillRef idx="0"/>
          <a:effectRef idx="0"/>
          <a:fontRef idx="minor"/>
        </p:style>
        <p:txBody>
          <a:bodyPr lIns="90000" rIns="90000" tIns="91440" bIns="91440">
            <a:noAutofit/>
          </a:bodyPr>
          <a:p>
            <a:pPr algn="ctr">
              <a:lnSpc>
                <a:spcPct val="115000"/>
              </a:lnSpc>
            </a:pPr>
            <a:r>
              <a:rPr b="1" lang="en-US" sz="1400" spc="-1" strike="noStrike">
                <a:solidFill>
                  <a:srgbClr val="000000"/>
                </a:solidFill>
                <a:latin typeface="Calibri"/>
                <a:ea typeface="Calibri"/>
              </a:rPr>
              <a:t>ps5-2-b-2</a:t>
            </a:r>
            <a:endParaRPr b="0" lang="en-US" sz="1400" spc="-1" strike="noStrike">
              <a:latin typeface="Arial"/>
            </a:endParaRPr>
          </a:p>
        </p:txBody>
      </p:sp>
      <p:pic>
        <p:nvPicPr>
          <p:cNvPr id="134" name="" descr=""/>
          <p:cNvPicPr/>
          <p:nvPr/>
        </p:nvPicPr>
        <p:blipFill>
          <a:blip r:embed="rId1"/>
          <a:stretch/>
        </p:blipFill>
        <p:spPr>
          <a:xfrm>
            <a:off x="2651760" y="1920240"/>
            <a:ext cx="3812040" cy="2144160"/>
          </a:xfrm>
          <a:prstGeom prst="rect">
            <a:avLst/>
          </a:prstGeom>
          <a:ln>
            <a:noFill/>
          </a:ln>
        </p:spPr>
      </p:pic>
    </p:spTree>
  </p:cSld>
  <mc:AlternateContent>
    <mc:Choice Requires="p14">
      <p:transition spd="slow" p14:dur="2000"/>
    </mc:Choice>
    <mc:Fallback>
      <p:transition spd="slow"/>
    </mc:Fallback>
  </mc:AlternateContent>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en-US" sz="3600" spc="-1" strike="noStrike">
                <a:solidFill>
                  <a:srgbClr val="000000"/>
                </a:solidFill>
                <a:latin typeface="Arial"/>
                <a:ea typeface="Arial"/>
              </a:rPr>
              <a:t>2b: PF Tracking noisy video (cont.)</a:t>
            </a:r>
            <a:endParaRPr b="0" lang="en-US" sz="3600" spc="-1" strike="noStrike">
              <a:latin typeface="Arial"/>
            </a:endParaRPr>
          </a:p>
        </p:txBody>
      </p:sp>
      <p:sp>
        <p:nvSpPr>
          <p:cNvPr id="136" name="CustomShape 2"/>
          <p:cNvSpPr/>
          <p:nvPr/>
        </p:nvSpPr>
        <p:spPr>
          <a:xfrm>
            <a:off x="0" y="4944240"/>
            <a:ext cx="2566800" cy="198720"/>
          </a:xfrm>
          <a:prstGeom prst="rect">
            <a:avLst/>
          </a:prstGeom>
          <a:noFill/>
          <a:ln>
            <a:noFill/>
          </a:ln>
        </p:spPr>
        <p:style>
          <a:lnRef idx="0"/>
          <a:fillRef idx="0"/>
          <a:effectRef idx="0"/>
          <a:fontRef idx="minor"/>
        </p:style>
        <p:txBody>
          <a:bodyPr lIns="90000" rIns="90000" tIns="91440" bIns="91440" anchor="ctr">
            <a:noAutofit/>
          </a:bodyPr>
          <a:p>
            <a:pPr>
              <a:lnSpc>
                <a:spcPct val="100000"/>
              </a:lnSpc>
            </a:pPr>
            <a:r>
              <a:rPr b="0" lang="en-US" sz="1000" spc="-1" strike="noStrike">
                <a:solidFill>
                  <a:srgbClr val="999999"/>
                </a:solidFill>
                <a:latin typeface="Arial"/>
                <a:ea typeface="Arial"/>
              </a:rPr>
              <a:t>Computer Vision @ GT</a:t>
            </a:r>
            <a:endParaRPr b="0" lang="en-US" sz="1000" spc="-1" strike="noStrike">
              <a:latin typeface="Arial"/>
            </a:endParaRPr>
          </a:p>
        </p:txBody>
      </p:sp>
      <p:sp>
        <p:nvSpPr>
          <p:cNvPr id="137" name="CustomShape 3"/>
          <p:cNvSpPr/>
          <p:nvPr/>
        </p:nvSpPr>
        <p:spPr>
          <a:xfrm>
            <a:off x="2614320" y="4313520"/>
            <a:ext cx="3915000" cy="503280"/>
          </a:xfrm>
          <a:prstGeom prst="rect">
            <a:avLst/>
          </a:prstGeom>
          <a:noFill/>
          <a:ln>
            <a:noFill/>
          </a:ln>
        </p:spPr>
        <p:style>
          <a:lnRef idx="0"/>
          <a:fillRef idx="0"/>
          <a:effectRef idx="0"/>
          <a:fontRef idx="minor"/>
        </p:style>
        <p:txBody>
          <a:bodyPr lIns="90000" rIns="90000" tIns="91440" bIns="91440">
            <a:noAutofit/>
          </a:bodyPr>
          <a:p>
            <a:pPr algn="ctr">
              <a:lnSpc>
                <a:spcPct val="115000"/>
              </a:lnSpc>
            </a:pPr>
            <a:r>
              <a:rPr b="1" lang="en-US" sz="1400" spc="-1" strike="noStrike">
                <a:solidFill>
                  <a:srgbClr val="000000"/>
                </a:solidFill>
                <a:latin typeface="Calibri"/>
                <a:ea typeface="Calibri"/>
              </a:rPr>
              <a:t>ps5-2-b-3</a:t>
            </a:r>
            <a:endParaRPr b="0" lang="en-US" sz="1400" spc="-1" strike="noStrike">
              <a:latin typeface="Arial"/>
            </a:endParaRPr>
          </a:p>
        </p:txBody>
      </p:sp>
      <p:pic>
        <p:nvPicPr>
          <p:cNvPr id="138" name="" descr=""/>
          <p:cNvPicPr/>
          <p:nvPr/>
        </p:nvPicPr>
        <p:blipFill>
          <a:blip r:embed="rId1"/>
          <a:stretch/>
        </p:blipFill>
        <p:spPr>
          <a:xfrm>
            <a:off x="2651760" y="1821960"/>
            <a:ext cx="3751200" cy="2109600"/>
          </a:xfrm>
          <a:prstGeom prst="rect">
            <a:avLst/>
          </a:prstGeom>
          <a:ln>
            <a:noFill/>
          </a:ln>
        </p:spPr>
      </p:pic>
    </p:spTree>
  </p:cSld>
  <mc:AlternateContent>
    <mc:Choice Requires="p14">
      <p:transition spd="slow" p14:dur="2000"/>
    </mc:Choice>
    <mc:Fallback>
      <p:transition spd="slow"/>
    </mc:Fallback>
  </mc:AlternateContent>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en-US" sz="3600" spc="-1" strike="noStrike">
                <a:solidFill>
                  <a:srgbClr val="000000"/>
                </a:solidFill>
                <a:latin typeface="Arial"/>
                <a:ea typeface="Arial"/>
              </a:rPr>
              <a:t>2b: PF Tracking noisy video (cont.)</a:t>
            </a:r>
            <a:endParaRPr b="0" lang="en-US" sz="3600" spc="-1" strike="noStrike">
              <a:latin typeface="Arial"/>
            </a:endParaRPr>
          </a:p>
        </p:txBody>
      </p:sp>
      <p:sp>
        <p:nvSpPr>
          <p:cNvPr id="140" name="CustomShape 2"/>
          <p:cNvSpPr/>
          <p:nvPr/>
        </p:nvSpPr>
        <p:spPr>
          <a:xfrm>
            <a:off x="0" y="4944240"/>
            <a:ext cx="2566800" cy="198720"/>
          </a:xfrm>
          <a:prstGeom prst="rect">
            <a:avLst/>
          </a:prstGeom>
          <a:noFill/>
          <a:ln>
            <a:noFill/>
          </a:ln>
        </p:spPr>
        <p:style>
          <a:lnRef idx="0"/>
          <a:fillRef idx="0"/>
          <a:effectRef idx="0"/>
          <a:fontRef idx="minor"/>
        </p:style>
        <p:txBody>
          <a:bodyPr lIns="90000" rIns="90000" tIns="91440" bIns="91440" anchor="ctr">
            <a:noAutofit/>
          </a:bodyPr>
          <a:p>
            <a:pPr>
              <a:lnSpc>
                <a:spcPct val="100000"/>
              </a:lnSpc>
            </a:pPr>
            <a:r>
              <a:rPr b="0" lang="en-US" sz="1000" spc="-1" strike="noStrike">
                <a:solidFill>
                  <a:srgbClr val="999999"/>
                </a:solidFill>
                <a:latin typeface="Arial"/>
                <a:ea typeface="Arial"/>
              </a:rPr>
              <a:t>Computer Vision @ GT</a:t>
            </a:r>
            <a:endParaRPr b="0" lang="en-US" sz="1000" spc="-1" strike="noStrike">
              <a:latin typeface="Arial"/>
            </a:endParaRPr>
          </a:p>
        </p:txBody>
      </p:sp>
      <p:sp>
        <p:nvSpPr>
          <p:cNvPr id="141" name="CustomShape 3"/>
          <p:cNvSpPr/>
          <p:nvPr/>
        </p:nvSpPr>
        <p:spPr>
          <a:xfrm>
            <a:off x="2614320" y="4313520"/>
            <a:ext cx="3915000" cy="503280"/>
          </a:xfrm>
          <a:prstGeom prst="rect">
            <a:avLst/>
          </a:prstGeom>
          <a:noFill/>
          <a:ln>
            <a:noFill/>
          </a:ln>
        </p:spPr>
        <p:style>
          <a:lnRef idx="0"/>
          <a:fillRef idx="0"/>
          <a:effectRef idx="0"/>
          <a:fontRef idx="minor"/>
        </p:style>
        <p:txBody>
          <a:bodyPr lIns="90000" rIns="90000" tIns="91440" bIns="91440">
            <a:noAutofit/>
          </a:bodyPr>
          <a:p>
            <a:pPr algn="ctr">
              <a:lnSpc>
                <a:spcPct val="115000"/>
              </a:lnSpc>
            </a:pPr>
            <a:r>
              <a:rPr b="1" lang="en-US" sz="1400" spc="-1" strike="noStrike">
                <a:solidFill>
                  <a:srgbClr val="000000"/>
                </a:solidFill>
                <a:latin typeface="Calibri"/>
                <a:ea typeface="Calibri"/>
              </a:rPr>
              <a:t>ps5-2-b-4</a:t>
            </a:r>
            <a:endParaRPr b="0" lang="en-US" sz="1400" spc="-1" strike="noStrike">
              <a:latin typeface="Arial"/>
            </a:endParaRPr>
          </a:p>
        </p:txBody>
      </p:sp>
      <p:pic>
        <p:nvPicPr>
          <p:cNvPr id="142" name="" descr=""/>
          <p:cNvPicPr/>
          <p:nvPr/>
        </p:nvPicPr>
        <p:blipFill>
          <a:blip r:embed="rId1"/>
          <a:stretch/>
        </p:blipFill>
        <p:spPr>
          <a:xfrm>
            <a:off x="2743200" y="1985760"/>
            <a:ext cx="3657240" cy="2057040"/>
          </a:xfrm>
          <a:prstGeom prst="rect">
            <a:avLst/>
          </a:prstGeom>
          <a:ln>
            <a:noFill/>
          </a:ln>
        </p:spPr>
      </p:pic>
    </p:spTree>
  </p:cSld>
  <mc:AlternateContent>
    <mc:Choice Requires="p14">
      <p:transition spd="slow" p14:dur="2000"/>
    </mc:Choice>
    <mc:Fallback>
      <p:transition spd="slow"/>
    </mc:Fallback>
  </mc:AlternateContent>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en-US" sz="3600" spc="-1" strike="noStrike">
                <a:solidFill>
                  <a:srgbClr val="000000"/>
                </a:solidFill>
                <a:latin typeface="Arial"/>
                <a:ea typeface="Arial"/>
              </a:rPr>
              <a:t>3a: PF Changes in Appearance</a:t>
            </a:r>
            <a:endParaRPr b="0" lang="en-US" sz="3600" spc="-1" strike="noStrike">
              <a:latin typeface="Arial"/>
            </a:endParaRPr>
          </a:p>
        </p:txBody>
      </p:sp>
      <p:sp>
        <p:nvSpPr>
          <p:cNvPr id="144" name="CustomShape 2"/>
          <p:cNvSpPr/>
          <p:nvPr/>
        </p:nvSpPr>
        <p:spPr>
          <a:xfrm>
            <a:off x="0" y="4944240"/>
            <a:ext cx="2566800" cy="198720"/>
          </a:xfrm>
          <a:prstGeom prst="rect">
            <a:avLst/>
          </a:prstGeom>
          <a:noFill/>
          <a:ln>
            <a:noFill/>
          </a:ln>
        </p:spPr>
        <p:style>
          <a:lnRef idx="0"/>
          <a:fillRef idx="0"/>
          <a:effectRef idx="0"/>
          <a:fontRef idx="minor"/>
        </p:style>
        <p:txBody>
          <a:bodyPr lIns="90000" rIns="90000" tIns="91440" bIns="91440" anchor="ctr">
            <a:noAutofit/>
          </a:bodyPr>
          <a:p>
            <a:pPr>
              <a:lnSpc>
                <a:spcPct val="100000"/>
              </a:lnSpc>
            </a:pPr>
            <a:r>
              <a:rPr b="0" lang="en-US" sz="1000" spc="-1" strike="noStrike">
                <a:solidFill>
                  <a:srgbClr val="999999"/>
                </a:solidFill>
                <a:latin typeface="Arial"/>
                <a:ea typeface="Arial"/>
              </a:rPr>
              <a:t>Computer Vision @ GT</a:t>
            </a:r>
            <a:endParaRPr b="0" lang="en-US" sz="1000" spc="-1" strike="noStrike">
              <a:latin typeface="Arial"/>
            </a:endParaRPr>
          </a:p>
        </p:txBody>
      </p:sp>
      <p:sp>
        <p:nvSpPr>
          <p:cNvPr id="145" name="CustomShape 3"/>
          <p:cNvSpPr/>
          <p:nvPr/>
        </p:nvSpPr>
        <p:spPr>
          <a:xfrm>
            <a:off x="2614320" y="4313520"/>
            <a:ext cx="3915000" cy="503280"/>
          </a:xfrm>
          <a:prstGeom prst="rect">
            <a:avLst/>
          </a:prstGeom>
          <a:noFill/>
          <a:ln>
            <a:noFill/>
          </a:ln>
        </p:spPr>
        <p:style>
          <a:lnRef idx="0"/>
          <a:fillRef idx="0"/>
          <a:effectRef idx="0"/>
          <a:fontRef idx="minor"/>
        </p:style>
        <p:txBody>
          <a:bodyPr lIns="90000" rIns="90000" tIns="91440" bIns="91440">
            <a:noAutofit/>
          </a:bodyPr>
          <a:p>
            <a:pPr algn="ctr">
              <a:lnSpc>
                <a:spcPct val="115000"/>
              </a:lnSpc>
            </a:pPr>
            <a:r>
              <a:rPr b="1" lang="en-US" sz="1400" spc="-1" strike="noStrike">
                <a:solidFill>
                  <a:srgbClr val="000000"/>
                </a:solidFill>
                <a:latin typeface="Calibri"/>
                <a:ea typeface="Calibri"/>
              </a:rPr>
              <a:t>ps5-3-a-1</a:t>
            </a:r>
            <a:endParaRPr b="0" lang="en-US" sz="1400" spc="-1" strike="noStrike">
              <a:latin typeface="Arial"/>
            </a:endParaRPr>
          </a:p>
        </p:txBody>
      </p:sp>
      <p:pic>
        <p:nvPicPr>
          <p:cNvPr id="146" name="" descr=""/>
          <p:cNvPicPr/>
          <p:nvPr/>
        </p:nvPicPr>
        <p:blipFill>
          <a:blip r:embed="rId1"/>
          <a:stretch/>
        </p:blipFill>
        <p:spPr>
          <a:xfrm>
            <a:off x="2651760" y="1920240"/>
            <a:ext cx="3751200" cy="2109600"/>
          </a:xfrm>
          <a:prstGeom prst="rect">
            <a:avLst/>
          </a:prstGeom>
          <a:ln>
            <a:noFill/>
          </a:ln>
        </p:spPr>
      </p:pic>
    </p:spTree>
  </p:cSld>
  <mc:AlternateContent>
    <mc:Choice Requires="p14">
      <p:transition spd="slow" p14:dur="2000"/>
    </mc:Choice>
    <mc:Fallback>
      <p:transition spd="slow"/>
    </mc:Fallback>
  </mc:AlternateContent>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en-US" sz="3400" spc="-1" strike="noStrike">
                <a:solidFill>
                  <a:srgbClr val="000000"/>
                </a:solidFill>
                <a:latin typeface="Arial"/>
                <a:ea typeface="Arial"/>
              </a:rPr>
              <a:t>3a: PF Changes in Appearance (cont.)</a:t>
            </a:r>
            <a:endParaRPr b="0" lang="en-US" sz="3400" spc="-1" strike="noStrike">
              <a:latin typeface="Arial"/>
            </a:endParaRPr>
          </a:p>
        </p:txBody>
      </p:sp>
      <p:sp>
        <p:nvSpPr>
          <p:cNvPr id="148" name="CustomShape 2"/>
          <p:cNvSpPr/>
          <p:nvPr/>
        </p:nvSpPr>
        <p:spPr>
          <a:xfrm>
            <a:off x="0" y="4944240"/>
            <a:ext cx="2566800" cy="198720"/>
          </a:xfrm>
          <a:prstGeom prst="rect">
            <a:avLst/>
          </a:prstGeom>
          <a:noFill/>
          <a:ln>
            <a:noFill/>
          </a:ln>
        </p:spPr>
        <p:style>
          <a:lnRef idx="0"/>
          <a:fillRef idx="0"/>
          <a:effectRef idx="0"/>
          <a:fontRef idx="minor"/>
        </p:style>
        <p:txBody>
          <a:bodyPr lIns="90000" rIns="90000" tIns="91440" bIns="91440" anchor="ctr">
            <a:noAutofit/>
          </a:bodyPr>
          <a:p>
            <a:pPr>
              <a:lnSpc>
                <a:spcPct val="100000"/>
              </a:lnSpc>
            </a:pPr>
            <a:r>
              <a:rPr b="0" lang="en-US" sz="1000" spc="-1" strike="noStrike">
                <a:solidFill>
                  <a:srgbClr val="999999"/>
                </a:solidFill>
                <a:latin typeface="Arial"/>
                <a:ea typeface="Arial"/>
              </a:rPr>
              <a:t>Computer Vision @ GT</a:t>
            </a:r>
            <a:endParaRPr b="0" lang="en-US" sz="1000" spc="-1" strike="noStrike">
              <a:latin typeface="Arial"/>
            </a:endParaRPr>
          </a:p>
        </p:txBody>
      </p:sp>
      <p:sp>
        <p:nvSpPr>
          <p:cNvPr id="149" name="CustomShape 3"/>
          <p:cNvSpPr/>
          <p:nvPr/>
        </p:nvSpPr>
        <p:spPr>
          <a:xfrm>
            <a:off x="2412720" y="4313520"/>
            <a:ext cx="4318200" cy="503280"/>
          </a:xfrm>
          <a:prstGeom prst="rect">
            <a:avLst/>
          </a:prstGeom>
          <a:noFill/>
          <a:ln>
            <a:noFill/>
          </a:ln>
        </p:spPr>
        <p:style>
          <a:lnRef idx="0"/>
          <a:fillRef idx="0"/>
          <a:effectRef idx="0"/>
          <a:fontRef idx="minor"/>
        </p:style>
        <p:txBody>
          <a:bodyPr lIns="90000" rIns="90000" tIns="91440" bIns="91440">
            <a:noAutofit/>
          </a:bodyPr>
          <a:p>
            <a:pPr algn="ctr">
              <a:lnSpc>
                <a:spcPct val="115000"/>
              </a:lnSpc>
            </a:pPr>
            <a:r>
              <a:rPr b="1" lang="en-US" sz="1400" spc="-1" strike="noStrike">
                <a:solidFill>
                  <a:srgbClr val="000000"/>
                </a:solidFill>
                <a:latin typeface="Calibri"/>
                <a:ea typeface="Calibri"/>
              </a:rPr>
              <a:t>ps5-3-a-2</a:t>
            </a:r>
            <a:endParaRPr b="0" lang="en-US" sz="1400" spc="-1" strike="noStrike">
              <a:latin typeface="Arial"/>
            </a:endParaRPr>
          </a:p>
        </p:txBody>
      </p:sp>
      <p:pic>
        <p:nvPicPr>
          <p:cNvPr id="150" name="" descr=""/>
          <p:cNvPicPr/>
          <p:nvPr/>
        </p:nvPicPr>
        <p:blipFill>
          <a:blip r:embed="rId1"/>
          <a:stretch/>
        </p:blipFill>
        <p:spPr>
          <a:xfrm>
            <a:off x="2651760" y="1920240"/>
            <a:ext cx="3751200" cy="2109600"/>
          </a:xfrm>
          <a:prstGeom prst="rect">
            <a:avLst/>
          </a:prstGeom>
          <a:ln>
            <a:noFill/>
          </a:ln>
        </p:spPr>
      </p:pic>
    </p:spTree>
  </p:cSld>
  <mc:AlternateContent>
    <mc:Choice Requires="p14">
      <p:transition spd="slow" p14:dur="2000"/>
    </mc:Choice>
    <mc:Fallback>
      <p:transition spd="slow"/>
    </mc:Fallback>
  </mc:AlternateContent>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en-US" sz="3600" spc="-1" strike="noStrike">
                <a:solidFill>
                  <a:srgbClr val="000000"/>
                </a:solidFill>
                <a:latin typeface="Arial"/>
                <a:ea typeface="Arial"/>
              </a:rPr>
              <a:t>1b: KF Tracking a circle</a:t>
            </a:r>
            <a:endParaRPr b="0" lang="en-US" sz="3600" spc="-1" strike="noStrike">
              <a:latin typeface="Arial"/>
            </a:endParaRPr>
          </a:p>
        </p:txBody>
      </p:sp>
      <p:sp>
        <p:nvSpPr>
          <p:cNvPr id="80" name="CustomShape 2"/>
          <p:cNvSpPr/>
          <p:nvPr/>
        </p:nvSpPr>
        <p:spPr>
          <a:xfrm>
            <a:off x="0" y="4944240"/>
            <a:ext cx="2566800" cy="198720"/>
          </a:xfrm>
          <a:prstGeom prst="rect">
            <a:avLst/>
          </a:prstGeom>
          <a:noFill/>
          <a:ln>
            <a:noFill/>
          </a:ln>
        </p:spPr>
        <p:style>
          <a:lnRef idx="0"/>
          <a:fillRef idx="0"/>
          <a:effectRef idx="0"/>
          <a:fontRef idx="minor"/>
        </p:style>
        <p:txBody>
          <a:bodyPr lIns="90000" rIns="90000" tIns="91440" bIns="91440" anchor="ctr">
            <a:noAutofit/>
          </a:bodyPr>
          <a:p>
            <a:pPr>
              <a:lnSpc>
                <a:spcPct val="100000"/>
              </a:lnSpc>
            </a:pPr>
            <a:r>
              <a:rPr b="0" lang="en-US" sz="1000" spc="-1" strike="noStrike">
                <a:solidFill>
                  <a:srgbClr val="999999"/>
                </a:solidFill>
                <a:latin typeface="Arial"/>
                <a:ea typeface="Arial"/>
              </a:rPr>
              <a:t>Computer Vision @ GT</a:t>
            </a:r>
            <a:endParaRPr b="0" lang="en-US" sz="1000" spc="-1" strike="noStrike">
              <a:latin typeface="Arial"/>
            </a:endParaRPr>
          </a:p>
        </p:txBody>
      </p:sp>
      <p:sp>
        <p:nvSpPr>
          <p:cNvPr id="81" name="CustomShape 3"/>
          <p:cNvSpPr/>
          <p:nvPr/>
        </p:nvSpPr>
        <p:spPr>
          <a:xfrm>
            <a:off x="2613960" y="4313520"/>
            <a:ext cx="3915000" cy="503280"/>
          </a:xfrm>
          <a:prstGeom prst="rect">
            <a:avLst/>
          </a:prstGeom>
          <a:noFill/>
          <a:ln>
            <a:noFill/>
          </a:ln>
        </p:spPr>
        <p:style>
          <a:lnRef idx="0"/>
          <a:fillRef idx="0"/>
          <a:effectRef idx="0"/>
          <a:fontRef idx="minor"/>
        </p:style>
        <p:txBody>
          <a:bodyPr lIns="90000" rIns="90000" tIns="91440" bIns="91440">
            <a:noAutofit/>
          </a:bodyPr>
          <a:p>
            <a:pPr algn="ctr">
              <a:lnSpc>
                <a:spcPct val="115000"/>
              </a:lnSpc>
            </a:pPr>
            <a:r>
              <a:rPr b="1" lang="en-US" sz="1400" spc="-1" strike="noStrike">
                <a:solidFill>
                  <a:srgbClr val="000000"/>
                </a:solidFill>
                <a:latin typeface="Calibri"/>
                <a:ea typeface="Calibri"/>
              </a:rPr>
              <a:t>ps5-1-b-1</a:t>
            </a:r>
            <a:endParaRPr b="0" lang="en-US" sz="1400" spc="-1" strike="noStrike">
              <a:latin typeface="Arial"/>
            </a:endParaRPr>
          </a:p>
        </p:txBody>
      </p:sp>
      <p:pic>
        <p:nvPicPr>
          <p:cNvPr id="82" name="" descr=""/>
          <p:cNvPicPr/>
          <p:nvPr/>
        </p:nvPicPr>
        <p:blipFill>
          <a:blip r:embed="rId1"/>
          <a:stretch/>
        </p:blipFill>
        <p:spPr>
          <a:xfrm>
            <a:off x="3146040" y="1140120"/>
            <a:ext cx="2856960" cy="2856960"/>
          </a:xfrm>
          <a:prstGeom prst="rect">
            <a:avLst/>
          </a:prstGeom>
          <a:ln>
            <a:noFill/>
          </a:ln>
        </p:spPr>
      </p:pic>
    </p:spTree>
  </p:cSld>
  <mc:AlternateContent>
    <mc:Choice Requires="p14">
      <p:transition spd="slow" p14:dur="2000"/>
    </mc:Choice>
    <mc:Fallback>
      <p:transition spd="slow"/>
    </mc:Fallback>
  </mc:AlternateContent>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en-US" sz="3400" spc="-1" strike="noStrike">
                <a:solidFill>
                  <a:srgbClr val="000000"/>
                </a:solidFill>
                <a:latin typeface="Arial"/>
                <a:ea typeface="Arial"/>
              </a:rPr>
              <a:t>3a: PF Changes in Appearance (cont.)</a:t>
            </a:r>
            <a:endParaRPr b="0" lang="en-US" sz="3400" spc="-1" strike="noStrike">
              <a:latin typeface="Arial"/>
            </a:endParaRPr>
          </a:p>
        </p:txBody>
      </p:sp>
      <p:sp>
        <p:nvSpPr>
          <p:cNvPr id="152" name="CustomShape 2"/>
          <p:cNvSpPr/>
          <p:nvPr/>
        </p:nvSpPr>
        <p:spPr>
          <a:xfrm>
            <a:off x="0" y="4944240"/>
            <a:ext cx="2566800" cy="198720"/>
          </a:xfrm>
          <a:prstGeom prst="rect">
            <a:avLst/>
          </a:prstGeom>
          <a:noFill/>
          <a:ln>
            <a:noFill/>
          </a:ln>
        </p:spPr>
        <p:style>
          <a:lnRef idx="0"/>
          <a:fillRef idx="0"/>
          <a:effectRef idx="0"/>
          <a:fontRef idx="minor"/>
        </p:style>
        <p:txBody>
          <a:bodyPr lIns="90000" rIns="90000" tIns="91440" bIns="91440" anchor="ctr">
            <a:noAutofit/>
          </a:bodyPr>
          <a:p>
            <a:pPr>
              <a:lnSpc>
                <a:spcPct val="100000"/>
              </a:lnSpc>
            </a:pPr>
            <a:r>
              <a:rPr b="0" lang="en-US" sz="1000" spc="-1" strike="noStrike">
                <a:solidFill>
                  <a:srgbClr val="999999"/>
                </a:solidFill>
                <a:latin typeface="Arial"/>
                <a:ea typeface="Arial"/>
              </a:rPr>
              <a:t>Computer Vision @ GT</a:t>
            </a:r>
            <a:endParaRPr b="0" lang="en-US" sz="1000" spc="-1" strike="noStrike">
              <a:latin typeface="Arial"/>
            </a:endParaRPr>
          </a:p>
        </p:txBody>
      </p:sp>
      <p:sp>
        <p:nvSpPr>
          <p:cNvPr id="153" name="CustomShape 3"/>
          <p:cNvSpPr/>
          <p:nvPr/>
        </p:nvSpPr>
        <p:spPr>
          <a:xfrm>
            <a:off x="2412720" y="4313520"/>
            <a:ext cx="4318200" cy="503280"/>
          </a:xfrm>
          <a:prstGeom prst="rect">
            <a:avLst/>
          </a:prstGeom>
          <a:noFill/>
          <a:ln>
            <a:noFill/>
          </a:ln>
        </p:spPr>
        <p:style>
          <a:lnRef idx="0"/>
          <a:fillRef idx="0"/>
          <a:effectRef idx="0"/>
          <a:fontRef idx="minor"/>
        </p:style>
        <p:txBody>
          <a:bodyPr lIns="90000" rIns="90000" tIns="91440" bIns="91440">
            <a:noAutofit/>
          </a:bodyPr>
          <a:p>
            <a:pPr algn="ctr">
              <a:lnSpc>
                <a:spcPct val="115000"/>
              </a:lnSpc>
            </a:pPr>
            <a:r>
              <a:rPr b="1" lang="en-US" sz="1400" spc="-1" strike="noStrike">
                <a:solidFill>
                  <a:srgbClr val="000000"/>
                </a:solidFill>
                <a:latin typeface="Calibri"/>
                <a:ea typeface="Calibri"/>
              </a:rPr>
              <a:t>ps5-3-a-3</a:t>
            </a:r>
            <a:endParaRPr b="0" lang="en-US" sz="1400" spc="-1" strike="noStrike">
              <a:latin typeface="Arial"/>
            </a:endParaRPr>
          </a:p>
        </p:txBody>
      </p:sp>
      <p:pic>
        <p:nvPicPr>
          <p:cNvPr id="154" name="" descr=""/>
          <p:cNvPicPr/>
          <p:nvPr/>
        </p:nvPicPr>
        <p:blipFill>
          <a:blip r:embed="rId1"/>
          <a:stretch/>
        </p:blipFill>
        <p:spPr>
          <a:xfrm>
            <a:off x="2651760" y="1914480"/>
            <a:ext cx="3748680" cy="2108520"/>
          </a:xfrm>
          <a:prstGeom prst="rect">
            <a:avLst/>
          </a:prstGeom>
          <a:ln>
            <a:noFill/>
          </a:ln>
        </p:spPr>
      </p:pic>
    </p:spTree>
  </p:cSld>
  <mc:AlternateContent>
    <mc:Choice Requires="p14">
      <p:transition spd="slow" p14:dur="2000"/>
    </mc:Choice>
    <mc:Fallback>
      <p:transition spd="slow"/>
    </mc:Fallback>
  </mc:AlternateContent>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en-US" sz="3600" spc="-1" strike="noStrike">
                <a:solidFill>
                  <a:srgbClr val="000000"/>
                </a:solidFill>
                <a:latin typeface="Arial"/>
                <a:ea typeface="Arial"/>
              </a:rPr>
              <a:t>4a: PF Occlusions</a:t>
            </a:r>
            <a:endParaRPr b="0" lang="en-US" sz="3600" spc="-1" strike="noStrike">
              <a:latin typeface="Arial"/>
            </a:endParaRPr>
          </a:p>
        </p:txBody>
      </p:sp>
      <p:sp>
        <p:nvSpPr>
          <p:cNvPr id="156" name="CustomShape 2"/>
          <p:cNvSpPr/>
          <p:nvPr/>
        </p:nvSpPr>
        <p:spPr>
          <a:xfrm>
            <a:off x="0" y="4944240"/>
            <a:ext cx="2566800" cy="198720"/>
          </a:xfrm>
          <a:prstGeom prst="rect">
            <a:avLst/>
          </a:prstGeom>
          <a:noFill/>
          <a:ln>
            <a:noFill/>
          </a:ln>
        </p:spPr>
        <p:style>
          <a:lnRef idx="0"/>
          <a:fillRef idx="0"/>
          <a:effectRef idx="0"/>
          <a:fontRef idx="minor"/>
        </p:style>
        <p:txBody>
          <a:bodyPr lIns="90000" rIns="90000" tIns="91440" bIns="91440" anchor="ctr">
            <a:noAutofit/>
          </a:bodyPr>
          <a:p>
            <a:pPr>
              <a:lnSpc>
                <a:spcPct val="100000"/>
              </a:lnSpc>
            </a:pPr>
            <a:r>
              <a:rPr b="0" lang="en-US" sz="1000" spc="-1" strike="noStrike">
                <a:solidFill>
                  <a:srgbClr val="999999"/>
                </a:solidFill>
                <a:latin typeface="Arial"/>
                <a:ea typeface="Arial"/>
              </a:rPr>
              <a:t>Computer Vision @ GT</a:t>
            </a:r>
            <a:endParaRPr b="0" lang="en-US" sz="1000" spc="-1" strike="noStrike">
              <a:latin typeface="Arial"/>
            </a:endParaRPr>
          </a:p>
        </p:txBody>
      </p:sp>
      <p:sp>
        <p:nvSpPr>
          <p:cNvPr id="157" name="CustomShape 3"/>
          <p:cNvSpPr/>
          <p:nvPr/>
        </p:nvSpPr>
        <p:spPr>
          <a:xfrm>
            <a:off x="2412720" y="4313520"/>
            <a:ext cx="4318200" cy="503280"/>
          </a:xfrm>
          <a:prstGeom prst="rect">
            <a:avLst/>
          </a:prstGeom>
          <a:noFill/>
          <a:ln>
            <a:noFill/>
          </a:ln>
        </p:spPr>
        <p:style>
          <a:lnRef idx="0"/>
          <a:fillRef idx="0"/>
          <a:effectRef idx="0"/>
          <a:fontRef idx="minor"/>
        </p:style>
        <p:txBody>
          <a:bodyPr lIns="90000" rIns="90000" tIns="91440" bIns="91440">
            <a:noAutofit/>
          </a:bodyPr>
          <a:p>
            <a:pPr algn="ctr">
              <a:lnSpc>
                <a:spcPct val="115000"/>
              </a:lnSpc>
            </a:pPr>
            <a:r>
              <a:rPr b="1" lang="en-US" sz="1400" spc="-1" strike="noStrike">
                <a:solidFill>
                  <a:srgbClr val="000000"/>
                </a:solidFill>
                <a:latin typeface="Calibri"/>
                <a:ea typeface="Calibri"/>
              </a:rPr>
              <a:t>ps5-4-a-1</a:t>
            </a:r>
            <a:endParaRPr b="0" lang="en-US" sz="1400" spc="-1" strike="noStrike">
              <a:latin typeface="Arial"/>
            </a:endParaRPr>
          </a:p>
        </p:txBody>
      </p:sp>
      <p:pic>
        <p:nvPicPr>
          <p:cNvPr id="158" name="" descr=""/>
          <p:cNvPicPr/>
          <p:nvPr/>
        </p:nvPicPr>
        <p:blipFill>
          <a:blip r:embed="rId1"/>
          <a:stretch/>
        </p:blipFill>
        <p:spPr>
          <a:xfrm>
            <a:off x="2740680" y="1348920"/>
            <a:ext cx="3751200" cy="2813040"/>
          </a:xfrm>
          <a:prstGeom prst="rect">
            <a:avLst/>
          </a:prstGeom>
          <a:ln>
            <a:noFill/>
          </a:ln>
        </p:spPr>
      </p:pic>
    </p:spTree>
  </p:cSld>
  <mc:AlternateContent>
    <mc:Choice Requires="p14">
      <p:transition spd="slow" p14:dur="2000"/>
    </mc:Choice>
    <mc:Fallback>
      <p:transition spd="slow"/>
    </mc:Fallback>
  </mc:AlternateContent>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en-US" sz="3600" spc="-1" strike="noStrike">
                <a:solidFill>
                  <a:srgbClr val="000000"/>
                </a:solidFill>
                <a:latin typeface="Arial"/>
                <a:ea typeface="Arial"/>
              </a:rPr>
              <a:t>4a: PF Occlusions (cont.)</a:t>
            </a:r>
            <a:endParaRPr b="0" lang="en-US" sz="3600" spc="-1" strike="noStrike">
              <a:latin typeface="Arial"/>
            </a:endParaRPr>
          </a:p>
        </p:txBody>
      </p:sp>
      <p:sp>
        <p:nvSpPr>
          <p:cNvPr id="160" name="CustomShape 2"/>
          <p:cNvSpPr/>
          <p:nvPr/>
        </p:nvSpPr>
        <p:spPr>
          <a:xfrm>
            <a:off x="0" y="4944240"/>
            <a:ext cx="2566800" cy="198720"/>
          </a:xfrm>
          <a:prstGeom prst="rect">
            <a:avLst/>
          </a:prstGeom>
          <a:noFill/>
          <a:ln>
            <a:noFill/>
          </a:ln>
        </p:spPr>
        <p:style>
          <a:lnRef idx="0"/>
          <a:fillRef idx="0"/>
          <a:effectRef idx="0"/>
          <a:fontRef idx="minor"/>
        </p:style>
        <p:txBody>
          <a:bodyPr lIns="90000" rIns="90000" tIns="91440" bIns="91440" anchor="ctr">
            <a:noAutofit/>
          </a:bodyPr>
          <a:p>
            <a:pPr>
              <a:lnSpc>
                <a:spcPct val="100000"/>
              </a:lnSpc>
            </a:pPr>
            <a:r>
              <a:rPr b="0" lang="en-US" sz="1000" spc="-1" strike="noStrike">
                <a:solidFill>
                  <a:srgbClr val="999999"/>
                </a:solidFill>
                <a:latin typeface="Arial"/>
                <a:ea typeface="Arial"/>
              </a:rPr>
              <a:t>Computer Vision @ GT</a:t>
            </a:r>
            <a:endParaRPr b="0" lang="en-US" sz="1000" spc="-1" strike="noStrike">
              <a:latin typeface="Arial"/>
            </a:endParaRPr>
          </a:p>
        </p:txBody>
      </p:sp>
      <p:sp>
        <p:nvSpPr>
          <p:cNvPr id="161" name="CustomShape 3"/>
          <p:cNvSpPr/>
          <p:nvPr/>
        </p:nvSpPr>
        <p:spPr>
          <a:xfrm>
            <a:off x="2412720" y="4313520"/>
            <a:ext cx="4318200" cy="503280"/>
          </a:xfrm>
          <a:prstGeom prst="rect">
            <a:avLst/>
          </a:prstGeom>
          <a:noFill/>
          <a:ln>
            <a:noFill/>
          </a:ln>
        </p:spPr>
        <p:style>
          <a:lnRef idx="0"/>
          <a:fillRef idx="0"/>
          <a:effectRef idx="0"/>
          <a:fontRef idx="minor"/>
        </p:style>
        <p:txBody>
          <a:bodyPr lIns="90000" rIns="90000" tIns="91440" bIns="91440">
            <a:noAutofit/>
          </a:bodyPr>
          <a:p>
            <a:pPr algn="ctr">
              <a:lnSpc>
                <a:spcPct val="115000"/>
              </a:lnSpc>
            </a:pPr>
            <a:r>
              <a:rPr b="1" lang="en-US" sz="1400" spc="-1" strike="noStrike">
                <a:solidFill>
                  <a:srgbClr val="000000"/>
                </a:solidFill>
                <a:latin typeface="Calibri"/>
                <a:ea typeface="Calibri"/>
              </a:rPr>
              <a:t>ps5-4-a-2</a:t>
            </a:r>
            <a:endParaRPr b="0" lang="en-US" sz="1400" spc="-1" strike="noStrike">
              <a:latin typeface="Arial"/>
            </a:endParaRPr>
          </a:p>
        </p:txBody>
      </p:sp>
      <p:pic>
        <p:nvPicPr>
          <p:cNvPr id="162" name="" descr=""/>
          <p:cNvPicPr/>
          <p:nvPr/>
        </p:nvPicPr>
        <p:blipFill>
          <a:blip r:embed="rId1"/>
          <a:stretch/>
        </p:blipFill>
        <p:spPr>
          <a:xfrm>
            <a:off x="2615760" y="1304280"/>
            <a:ext cx="3842640" cy="2881800"/>
          </a:xfrm>
          <a:prstGeom prst="rect">
            <a:avLst/>
          </a:prstGeom>
          <a:ln>
            <a:noFill/>
          </a:ln>
        </p:spPr>
      </p:pic>
    </p:spTree>
  </p:cSld>
  <mc:AlternateContent>
    <mc:Choice Requires="p14">
      <p:transition spd="slow" p14:dur="2000"/>
    </mc:Choice>
    <mc:Fallback>
      <p:transition spd="slow"/>
    </mc:Fallback>
  </mc:AlternateContent>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en-US" sz="3600" spc="-1" strike="noStrike">
                <a:solidFill>
                  <a:srgbClr val="000000"/>
                </a:solidFill>
                <a:latin typeface="Arial"/>
                <a:ea typeface="Arial"/>
              </a:rPr>
              <a:t>4a: PF Occlusions (cont.)</a:t>
            </a:r>
            <a:endParaRPr b="0" lang="en-US" sz="3600" spc="-1" strike="noStrike">
              <a:latin typeface="Arial"/>
            </a:endParaRPr>
          </a:p>
        </p:txBody>
      </p:sp>
      <p:sp>
        <p:nvSpPr>
          <p:cNvPr id="164" name="CustomShape 2"/>
          <p:cNvSpPr/>
          <p:nvPr/>
        </p:nvSpPr>
        <p:spPr>
          <a:xfrm>
            <a:off x="0" y="4944240"/>
            <a:ext cx="2566800" cy="198720"/>
          </a:xfrm>
          <a:prstGeom prst="rect">
            <a:avLst/>
          </a:prstGeom>
          <a:noFill/>
          <a:ln>
            <a:noFill/>
          </a:ln>
        </p:spPr>
        <p:style>
          <a:lnRef idx="0"/>
          <a:fillRef idx="0"/>
          <a:effectRef idx="0"/>
          <a:fontRef idx="minor"/>
        </p:style>
        <p:txBody>
          <a:bodyPr lIns="90000" rIns="90000" tIns="91440" bIns="91440" anchor="ctr">
            <a:noAutofit/>
          </a:bodyPr>
          <a:p>
            <a:pPr>
              <a:lnSpc>
                <a:spcPct val="100000"/>
              </a:lnSpc>
            </a:pPr>
            <a:r>
              <a:rPr b="0" lang="en-US" sz="1000" spc="-1" strike="noStrike">
                <a:solidFill>
                  <a:srgbClr val="999999"/>
                </a:solidFill>
                <a:latin typeface="Arial"/>
                <a:ea typeface="Arial"/>
              </a:rPr>
              <a:t>Computer Vision @ GT</a:t>
            </a:r>
            <a:endParaRPr b="0" lang="en-US" sz="1000" spc="-1" strike="noStrike">
              <a:latin typeface="Arial"/>
            </a:endParaRPr>
          </a:p>
        </p:txBody>
      </p:sp>
      <p:sp>
        <p:nvSpPr>
          <p:cNvPr id="165" name="CustomShape 3"/>
          <p:cNvSpPr/>
          <p:nvPr/>
        </p:nvSpPr>
        <p:spPr>
          <a:xfrm>
            <a:off x="2412720" y="4313520"/>
            <a:ext cx="4318200" cy="503280"/>
          </a:xfrm>
          <a:prstGeom prst="rect">
            <a:avLst/>
          </a:prstGeom>
          <a:noFill/>
          <a:ln>
            <a:noFill/>
          </a:ln>
        </p:spPr>
        <p:style>
          <a:lnRef idx="0"/>
          <a:fillRef idx="0"/>
          <a:effectRef idx="0"/>
          <a:fontRef idx="minor"/>
        </p:style>
        <p:txBody>
          <a:bodyPr lIns="90000" rIns="90000" tIns="91440" bIns="91440">
            <a:noAutofit/>
          </a:bodyPr>
          <a:p>
            <a:pPr algn="ctr">
              <a:lnSpc>
                <a:spcPct val="115000"/>
              </a:lnSpc>
            </a:pPr>
            <a:r>
              <a:rPr b="1" lang="en-US" sz="1400" spc="-1" strike="noStrike">
                <a:solidFill>
                  <a:srgbClr val="000000"/>
                </a:solidFill>
                <a:latin typeface="Calibri"/>
                <a:ea typeface="Calibri"/>
              </a:rPr>
              <a:t>ps5-4-a-3</a:t>
            </a:r>
            <a:endParaRPr b="0" lang="en-US" sz="1400" spc="-1" strike="noStrike">
              <a:latin typeface="Arial"/>
            </a:endParaRPr>
          </a:p>
        </p:txBody>
      </p:sp>
      <p:pic>
        <p:nvPicPr>
          <p:cNvPr id="166" name="" descr=""/>
          <p:cNvPicPr/>
          <p:nvPr/>
        </p:nvPicPr>
        <p:blipFill>
          <a:blip r:embed="rId1"/>
          <a:stretch/>
        </p:blipFill>
        <p:spPr>
          <a:xfrm>
            <a:off x="2650680" y="1304280"/>
            <a:ext cx="3842640" cy="2881800"/>
          </a:xfrm>
          <a:prstGeom prst="rect">
            <a:avLst/>
          </a:prstGeom>
          <a:ln>
            <a:noFill/>
          </a:ln>
        </p:spPr>
      </p:pic>
    </p:spTree>
  </p:cSld>
  <mc:AlternateContent>
    <mc:Choice Requires="p14">
      <p:transition spd="slow" p14:dur="2000"/>
    </mc:Choice>
    <mc:Fallback>
      <p:transition spd="slow"/>
    </mc:Fallback>
  </mc:AlternateContent>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en-US" sz="3600" spc="-1" strike="noStrike">
                <a:solidFill>
                  <a:srgbClr val="000000"/>
                </a:solidFill>
                <a:latin typeface="Arial"/>
                <a:ea typeface="Arial"/>
              </a:rPr>
              <a:t>4a: PF Occlusions (cont.)</a:t>
            </a:r>
            <a:endParaRPr b="0" lang="en-US" sz="3600" spc="-1" strike="noStrike">
              <a:latin typeface="Arial"/>
            </a:endParaRPr>
          </a:p>
        </p:txBody>
      </p:sp>
      <p:sp>
        <p:nvSpPr>
          <p:cNvPr id="168" name="CustomShape 2"/>
          <p:cNvSpPr/>
          <p:nvPr/>
        </p:nvSpPr>
        <p:spPr>
          <a:xfrm>
            <a:off x="0" y="4944240"/>
            <a:ext cx="2566800" cy="198720"/>
          </a:xfrm>
          <a:prstGeom prst="rect">
            <a:avLst/>
          </a:prstGeom>
          <a:noFill/>
          <a:ln>
            <a:noFill/>
          </a:ln>
        </p:spPr>
        <p:style>
          <a:lnRef idx="0"/>
          <a:fillRef idx="0"/>
          <a:effectRef idx="0"/>
          <a:fontRef idx="minor"/>
        </p:style>
        <p:txBody>
          <a:bodyPr lIns="90000" rIns="90000" tIns="91440" bIns="91440" anchor="ctr">
            <a:noAutofit/>
          </a:bodyPr>
          <a:p>
            <a:pPr>
              <a:lnSpc>
                <a:spcPct val="100000"/>
              </a:lnSpc>
            </a:pPr>
            <a:r>
              <a:rPr b="0" lang="en-US" sz="1000" spc="-1" strike="noStrike">
                <a:solidFill>
                  <a:srgbClr val="999999"/>
                </a:solidFill>
                <a:latin typeface="Arial"/>
                <a:ea typeface="Arial"/>
              </a:rPr>
              <a:t>Computer Vision @ GT</a:t>
            </a:r>
            <a:endParaRPr b="0" lang="en-US" sz="1000" spc="-1" strike="noStrike">
              <a:latin typeface="Arial"/>
            </a:endParaRPr>
          </a:p>
        </p:txBody>
      </p:sp>
      <p:sp>
        <p:nvSpPr>
          <p:cNvPr id="169" name="CustomShape 3"/>
          <p:cNvSpPr/>
          <p:nvPr/>
        </p:nvSpPr>
        <p:spPr>
          <a:xfrm>
            <a:off x="2412720" y="4313520"/>
            <a:ext cx="4318200" cy="503280"/>
          </a:xfrm>
          <a:prstGeom prst="rect">
            <a:avLst/>
          </a:prstGeom>
          <a:noFill/>
          <a:ln>
            <a:noFill/>
          </a:ln>
        </p:spPr>
        <p:style>
          <a:lnRef idx="0"/>
          <a:fillRef idx="0"/>
          <a:effectRef idx="0"/>
          <a:fontRef idx="minor"/>
        </p:style>
        <p:txBody>
          <a:bodyPr lIns="90000" rIns="90000" tIns="91440" bIns="91440">
            <a:noAutofit/>
          </a:bodyPr>
          <a:p>
            <a:pPr algn="ctr">
              <a:lnSpc>
                <a:spcPct val="115000"/>
              </a:lnSpc>
            </a:pPr>
            <a:r>
              <a:rPr b="1" lang="en-US" sz="1400" spc="-1" strike="noStrike">
                <a:solidFill>
                  <a:srgbClr val="000000"/>
                </a:solidFill>
                <a:latin typeface="Calibri"/>
                <a:ea typeface="Calibri"/>
              </a:rPr>
              <a:t>ps5-4-a-4</a:t>
            </a:r>
            <a:endParaRPr b="0" lang="en-US" sz="1400" spc="-1" strike="noStrike">
              <a:latin typeface="Arial"/>
            </a:endParaRPr>
          </a:p>
        </p:txBody>
      </p:sp>
      <p:pic>
        <p:nvPicPr>
          <p:cNvPr id="170" name="" descr=""/>
          <p:cNvPicPr/>
          <p:nvPr/>
        </p:nvPicPr>
        <p:blipFill>
          <a:blip r:embed="rId1"/>
          <a:stretch/>
        </p:blipFill>
        <p:spPr>
          <a:xfrm>
            <a:off x="2665440" y="1285560"/>
            <a:ext cx="3826440" cy="2869920"/>
          </a:xfrm>
          <a:prstGeom prst="rect">
            <a:avLst/>
          </a:prstGeom>
          <a:ln>
            <a:noFill/>
          </a:ln>
        </p:spPr>
      </p:pic>
    </p:spTree>
  </p:cSld>
  <mc:AlternateContent>
    <mc:Choice Requires="p14">
      <p:transition spd="slow" p14:dur="2000"/>
    </mc:Choice>
    <mc:Fallback>
      <p:transition spd="slow"/>
    </mc:Fallback>
  </mc:AlternateContent>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CustomShape 1"/>
          <p:cNvSpPr/>
          <p:nvPr/>
        </p:nvSpPr>
        <p:spPr>
          <a:xfrm>
            <a:off x="457200" y="205920"/>
            <a:ext cx="858852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en-US" sz="3600" spc="-1" strike="noStrike">
                <a:solidFill>
                  <a:srgbClr val="000000"/>
                </a:solidFill>
                <a:latin typeface="Arial"/>
                <a:ea typeface="Arial"/>
              </a:rPr>
              <a:t>4: Text response</a:t>
            </a:r>
            <a:endParaRPr b="0" lang="en-US" sz="3600" spc="-1" strike="noStrike">
              <a:latin typeface="Arial"/>
            </a:endParaRPr>
          </a:p>
        </p:txBody>
      </p:sp>
      <p:sp>
        <p:nvSpPr>
          <p:cNvPr id="172" name="CustomShape 2"/>
          <p:cNvSpPr/>
          <p:nvPr/>
        </p:nvSpPr>
        <p:spPr>
          <a:xfrm>
            <a:off x="0" y="4944240"/>
            <a:ext cx="2566800" cy="198720"/>
          </a:xfrm>
          <a:prstGeom prst="rect">
            <a:avLst/>
          </a:prstGeom>
          <a:noFill/>
          <a:ln>
            <a:noFill/>
          </a:ln>
        </p:spPr>
        <p:style>
          <a:lnRef idx="0"/>
          <a:fillRef idx="0"/>
          <a:effectRef idx="0"/>
          <a:fontRef idx="minor"/>
        </p:style>
        <p:txBody>
          <a:bodyPr lIns="90000" rIns="90000" tIns="91440" bIns="91440" anchor="ctr">
            <a:noAutofit/>
          </a:bodyPr>
          <a:p>
            <a:pPr>
              <a:lnSpc>
                <a:spcPct val="100000"/>
              </a:lnSpc>
            </a:pPr>
            <a:r>
              <a:rPr b="0" lang="en-US" sz="1000" spc="-1" strike="noStrike">
                <a:solidFill>
                  <a:srgbClr val="999999"/>
                </a:solidFill>
                <a:latin typeface="Arial"/>
                <a:ea typeface="Arial"/>
              </a:rPr>
              <a:t>Computer Vision @ GT</a:t>
            </a:r>
            <a:endParaRPr b="0" lang="en-US" sz="1000" spc="-1" strike="noStrike">
              <a:latin typeface="Arial"/>
            </a:endParaRPr>
          </a:p>
        </p:txBody>
      </p:sp>
      <p:sp>
        <p:nvSpPr>
          <p:cNvPr id="173" name="CustomShape 3"/>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noAutofit/>
          </a:bodyPr>
          <a:p>
            <a:pPr algn="just">
              <a:lnSpc>
                <a:spcPct val="115000"/>
              </a:lnSpc>
            </a:pPr>
            <a:r>
              <a:rPr b="1" lang="en-US" sz="1100" spc="-1" strike="noStrike">
                <a:solidFill>
                  <a:srgbClr val="0000ff"/>
                </a:solidFill>
                <a:latin typeface="Arial"/>
                <a:ea typeface="Arial"/>
              </a:rPr>
              <a:t>Describe what you did. How did you modify the Particle Filter class to continue tracking after occlusions?</a:t>
            </a:r>
            <a:endParaRPr b="0" lang="en-US" sz="1100" spc="-1" strike="noStrike">
              <a:latin typeface="Arial"/>
            </a:endParaRPr>
          </a:p>
          <a:p>
            <a:pPr algn="just">
              <a:lnSpc>
                <a:spcPct val="115000"/>
              </a:lnSpc>
            </a:pPr>
            <a:endParaRPr b="0" lang="en-US" sz="1100" spc="-1" strike="noStrike">
              <a:latin typeface="Arial"/>
            </a:endParaRPr>
          </a:p>
          <a:p>
            <a:pPr algn="just">
              <a:lnSpc>
                <a:spcPct val="115000"/>
              </a:lnSpc>
            </a:pPr>
            <a:r>
              <a:rPr b="0" lang="en-US" sz="1400" spc="-1" strike="noStrike">
                <a:solidFill>
                  <a:srgbClr val="000000"/>
                </a:solidFill>
                <a:latin typeface="Arial"/>
                <a:ea typeface="Arial"/>
              </a:rPr>
              <a:t>First I added one more dimension to the particles, called scalar, to adjust the window size. Like what we did for the particle filters, I added some random noise to this scale factor, so this noise will be applied on the dynamics model allowing the scale factor become smaller and smaller. In terms of occlusions, what I did is thresholding, meaning I only run particle filters when the similarity score is larger or equal to my input threshold, or it would keep the parameter as it. Talking about the threshold, what I proposed here is to use the non zero median of all weights of previous iteration.</a:t>
            </a:r>
            <a:endParaRPr b="0" lang="en-US" sz="1400" spc="-1" strike="noStrike">
              <a:latin typeface="Arial"/>
            </a:endParaRPr>
          </a:p>
          <a:p>
            <a:pPr algn="just">
              <a:lnSpc>
                <a:spcPct val="115000"/>
              </a:lnSpc>
            </a:pPr>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en-US" sz="3600" spc="-1" strike="noStrike">
                <a:solidFill>
                  <a:srgbClr val="000000"/>
                </a:solidFill>
                <a:latin typeface="Arial"/>
                <a:ea typeface="Arial"/>
              </a:rPr>
              <a:t>5: Tracking multiple targets</a:t>
            </a:r>
            <a:endParaRPr b="0" lang="en-US" sz="3600" spc="-1" strike="noStrike">
              <a:latin typeface="Arial"/>
            </a:endParaRPr>
          </a:p>
        </p:txBody>
      </p:sp>
      <p:sp>
        <p:nvSpPr>
          <p:cNvPr id="175" name="CustomShape 2"/>
          <p:cNvSpPr/>
          <p:nvPr/>
        </p:nvSpPr>
        <p:spPr>
          <a:xfrm>
            <a:off x="0" y="4944240"/>
            <a:ext cx="2566800" cy="198720"/>
          </a:xfrm>
          <a:prstGeom prst="rect">
            <a:avLst/>
          </a:prstGeom>
          <a:noFill/>
          <a:ln>
            <a:noFill/>
          </a:ln>
        </p:spPr>
        <p:style>
          <a:lnRef idx="0"/>
          <a:fillRef idx="0"/>
          <a:effectRef idx="0"/>
          <a:fontRef idx="minor"/>
        </p:style>
        <p:txBody>
          <a:bodyPr lIns="90000" rIns="90000" tIns="91440" bIns="91440" anchor="ctr">
            <a:noAutofit/>
          </a:bodyPr>
          <a:p>
            <a:pPr>
              <a:lnSpc>
                <a:spcPct val="100000"/>
              </a:lnSpc>
            </a:pPr>
            <a:r>
              <a:rPr b="0" lang="en-US" sz="1000" spc="-1" strike="noStrike">
                <a:solidFill>
                  <a:srgbClr val="999999"/>
                </a:solidFill>
                <a:latin typeface="Arial"/>
                <a:ea typeface="Arial"/>
              </a:rPr>
              <a:t>Computer Vision @ GT</a:t>
            </a:r>
            <a:endParaRPr b="0" lang="en-US" sz="1000" spc="-1" strike="noStrike">
              <a:latin typeface="Arial"/>
            </a:endParaRPr>
          </a:p>
        </p:txBody>
      </p:sp>
      <p:sp>
        <p:nvSpPr>
          <p:cNvPr id="176" name="CustomShape 3"/>
          <p:cNvSpPr/>
          <p:nvPr/>
        </p:nvSpPr>
        <p:spPr>
          <a:xfrm>
            <a:off x="2412720" y="4313520"/>
            <a:ext cx="4318200" cy="503280"/>
          </a:xfrm>
          <a:prstGeom prst="rect">
            <a:avLst/>
          </a:prstGeom>
          <a:noFill/>
          <a:ln>
            <a:noFill/>
          </a:ln>
        </p:spPr>
        <p:style>
          <a:lnRef idx="0"/>
          <a:fillRef idx="0"/>
          <a:effectRef idx="0"/>
          <a:fontRef idx="minor"/>
        </p:style>
        <p:txBody>
          <a:bodyPr lIns="90000" rIns="90000" tIns="91440" bIns="91440">
            <a:noAutofit/>
          </a:bodyPr>
          <a:p>
            <a:pPr algn="ctr">
              <a:lnSpc>
                <a:spcPct val="115000"/>
              </a:lnSpc>
            </a:pPr>
            <a:r>
              <a:rPr b="1" lang="en-US" sz="1400" spc="-1" strike="noStrike">
                <a:solidFill>
                  <a:srgbClr val="000000"/>
                </a:solidFill>
                <a:latin typeface="Calibri"/>
                <a:ea typeface="Calibri"/>
              </a:rPr>
              <a:t>ps5-5-a-1</a:t>
            </a:r>
            <a:endParaRPr b="0" lang="en-US" sz="1400" spc="-1" strike="noStrike">
              <a:latin typeface="Arial"/>
            </a:endParaRPr>
          </a:p>
        </p:txBody>
      </p:sp>
      <p:pic>
        <p:nvPicPr>
          <p:cNvPr id="177" name="" descr=""/>
          <p:cNvPicPr/>
          <p:nvPr/>
        </p:nvPicPr>
        <p:blipFill>
          <a:blip r:embed="rId1"/>
          <a:stretch/>
        </p:blipFill>
        <p:spPr>
          <a:xfrm>
            <a:off x="2651760" y="1280160"/>
            <a:ext cx="3779280" cy="2834280"/>
          </a:xfrm>
          <a:prstGeom prst="rect">
            <a:avLst/>
          </a:prstGeom>
          <a:ln>
            <a:noFill/>
          </a:ln>
        </p:spPr>
      </p:pic>
    </p:spTree>
  </p:cSld>
  <mc:AlternateContent>
    <mc:Choice Requires="p14">
      <p:transition spd="slow" p14:dur="2000"/>
    </mc:Choice>
    <mc:Fallback>
      <p:transition spd="slow"/>
    </mc:Fallback>
  </mc:AlternateContent>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en-US" sz="3600" spc="-1" strike="noStrike">
                <a:solidFill>
                  <a:srgbClr val="000000"/>
                </a:solidFill>
                <a:latin typeface="Arial"/>
                <a:ea typeface="Arial"/>
              </a:rPr>
              <a:t>5: Tracking multiple targets (cont.)</a:t>
            </a:r>
            <a:endParaRPr b="0" lang="en-US" sz="3600" spc="-1" strike="noStrike">
              <a:latin typeface="Arial"/>
            </a:endParaRPr>
          </a:p>
        </p:txBody>
      </p:sp>
      <p:sp>
        <p:nvSpPr>
          <p:cNvPr id="179" name="CustomShape 2"/>
          <p:cNvSpPr/>
          <p:nvPr/>
        </p:nvSpPr>
        <p:spPr>
          <a:xfrm>
            <a:off x="0" y="4944240"/>
            <a:ext cx="2566800" cy="198720"/>
          </a:xfrm>
          <a:prstGeom prst="rect">
            <a:avLst/>
          </a:prstGeom>
          <a:noFill/>
          <a:ln>
            <a:noFill/>
          </a:ln>
        </p:spPr>
        <p:style>
          <a:lnRef idx="0"/>
          <a:fillRef idx="0"/>
          <a:effectRef idx="0"/>
          <a:fontRef idx="minor"/>
        </p:style>
        <p:txBody>
          <a:bodyPr lIns="90000" rIns="90000" tIns="91440" bIns="91440" anchor="ctr">
            <a:noAutofit/>
          </a:bodyPr>
          <a:p>
            <a:pPr>
              <a:lnSpc>
                <a:spcPct val="100000"/>
              </a:lnSpc>
            </a:pPr>
            <a:r>
              <a:rPr b="0" lang="en-US" sz="1000" spc="-1" strike="noStrike">
                <a:solidFill>
                  <a:srgbClr val="999999"/>
                </a:solidFill>
                <a:latin typeface="Arial"/>
                <a:ea typeface="Arial"/>
              </a:rPr>
              <a:t>Computer Vision @ GT</a:t>
            </a:r>
            <a:endParaRPr b="0" lang="en-US" sz="1000" spc="-1" strike="noStrike">
              <a:latin typeface="Arial"/>
            </a:endParaRPr>
          </a:p>
        </p:txBody>
      </p:sp>
      <p:sp>
        <p:nvSpPr>
          <p:cNvPr id="180" name="CustomShape 3"/>
          <p:cNvSpPr/>
          <p:nvPr/>
        </p:nvSpPr>
        <p:spPr>
          <a:xfrm>
            <a:off x="2412720" y="4313520"/>
            <a:ext cx="4318200" cy="503280"/>
          </a:xfrm>
          <a:prstGeom prst="rect">
            <a:avLst/>
          </a:prstGeom>
          <a:noFill/>
          <a:ln>
            <a:noFill/>
          </a:ln>
        </p:spPr>
        <p:style>
          <a:lnRef idx="0"/>
          <a:fillRef idx="0"/>
          <a:effectRef idx="0"/>
          <a:fontRef idx="minor"/>
        </p:style>
        <p:txBody>
          <a:bodyPr lIns="90000" rIns="90000" tIns="91440" bIns="91440">
            <a:noAutofit/>
          </a:bodyPr>
          <a:p>
            <a:pPr algn="ctr">
              <a:lnSpc>
                <a:spcPct val="115000"/>
              </a:lnSpc>
            </a:pPr>
            <a:r>
              <a:rPr b="1" lang="en-US" sz="1400" spc="-1" strike="noStrike">
                <a:solidFill>
                  <a:srgbClr val="000000"/>
                </a:solidFill>
                <a:latin typeface="Calibri"/>
                <a:ea typeface="Calibri"/>
              </a:rPr>
              <a:t>ps5-5-a-2</a:t>
            </a:r>
            <a:endParaRPr b="0" lang="en-US" sz="1400" spc="-1" strike="noStrike">
              <a:latin typeface="Arial"/>
            </a:endParaRPr>
          </a:p>
        </p:txBody>
      </p:sp>
      <p:pic>
        <p:nvPicPr>
          <p:cNvPr id="181" name="" descr=""/>
          <p:cNvPicPr/>
          <p:nvPr/>
        </p:nvPicPr>
        <p:blipFill>
          <a:blip r:embed="rId1"/>
          <a:stretch/>
        </p:blipFill>
        <p:spPr>
          <a:xfrm>
            <a:off x="2687760" y="1319040"/>
            <a:ext cx="3790440" cy="2842560"/>
          </a:xfrm>
          <a:prstGeom prst="rect">
            <a:avLst/>
          </a:prstGeom>
          <a:ln>
            <a:noFill/>
          </a:ln>
        </p:spPr>
      </p:pic>
    </p:spTree>
  </p:cSld>
  <mc:AlternateContent>
    <mc:Choice Requires="p14">
      <p:transition spd="slow" p14:dur="2000"/>
    </mc:Choice>
    <mc:Fallback>
      <p:transition spd="slow"/>
    </mc:Fallback>
  </mc:AlternateContent>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en-US" sz="3600" spc="-1" strike="noStrike">
                <a:solidFill>
                  <a:srgbClr val="000000"/>
                </a:solidFill>
                <a:latin typeface="Arial"/>
                <a:ea typeface="Arial"/>
              </a:rPr>
              <a:t>5: Tracking multiple targets (cont.)</a:t>
            </a:r>
            <a:endParaRPr b="0" lang="en-US" sz="3600" spc="-1" strike="noStrike">
              <a:latin typeface="Arial"/>
            </a:endParaRPr>
          </a:p>
        </p:txBody>
      </p:sp>
      <p:sp>
        <p:nvSpPr>
          <p:cNvPr id="183" name="CustomShape 2"/>
          <p:cNvSpPr/>
          <p:nvPr/>
        </p:nvSpPr>
        <p:spPr>
          <a:xfrm>
            <a:off x="0" y="4944240"/>
            <a:ext cx="2566800" cy="198720"/>
          </a:xfrm>
          <a:prstGeom prst="rect">
            <a:avLst/>
          </a:prstGeom>
          <a:noFill/>
          <a:ln>
            <a:noFill/>
          </a:ln>
        </p:spPr>
        <p:style>
          <a:lnRef idx="0"/>
          <a:fillRef idx="0"/>
          <a:effectRef idx="0"/>
          <a:fontRef idx="minor"/>
        </p:style>
        <p:txBody>
          <a:bodyPr lIns="90000" rIns="90000" tIns="91440" bIns="91440" anchor="ctr">
            <a:noAutofit/>
          </a:bodyPr>
          <a:p>
            <a:pPr>
              <a:lnSpc>
                <a:spcPct val="100000"/>
              </a:lnSpc>
            </a:pPr>
            <a:r>
              <a:rPr b="0" lang="en-US" sz="1000" spc="-1" strike="noStrike">
                <a:solidFill>
                  <a:srgbClr val="999999"/>
                </a:solidFill>
                <a:latin typeface="Arial"/>
                <a:ea typeface="Arial"/>
              </a:rPr>
              <a:t>Computer Vision @ GT</a:t>
            </a:r>
            <a:endParaRPr b="0" lang="en-US" sz="1000" spc="-1" strike="noStrike">
              <a:latin typeface="Arial"/>
            </a:endParaRPr>
          </a:p>
        </p:txBody>
      </p:sp>
      <p:sp>
        <p:nvSpPr>
          <p:cNvPr id="184" name="CustomShape 3"/>
          <p:cNvSpPr/>
          <p:nvPr/>
        </p:nvSpPr>
        <p:spPr>
          <a:xfrm>
            <a:off x="2412720" y="4313520"/>
            <a:ext cx="4318200" cy="503280"/>
          </a:xfrm>
          <a:prstGeom prst="rect">
            <a:avLst/>
          </a:prstGeom>
          <a:noFill/>
          <a:ln>
            <a:noFill/>
          </a:ln>
        </p:spPr>
        <p:style>
          <a:lnRef idx="0"/>
          <a:fillRef idx="0"/>
          <a:effectRef idx="0"/>
          <a:fontRef idx="minor"/>
        </p:style>
        <p:txBody>
          <a:bodyPr lIns="90000" rIns="90000" tIns="91440" bIns="91440">
            <a:noAutofit/>
          </a:bodyPr>
          <a:p>
            <a:pPr algn="ctr">
              <a:lnSpc>
                <a:spcPct val="115000"/>
              </a:lnSpc>
            </a:pPr>
            <a:r>
              <a:rPr b="1" lang="en-US" sz="1400" spc="-1" strike="noStrike">
                <a:solidFill>
                  <a:srgbClr val="000000"/>
                </a:solidFill>
                <a:latin typeface="Calibri"/>
                <a:ea typeface="Calibri"/>
              </a:rPr>
              <a:t>ps5-5-a-3</a:t>
            </a:r>
            <a:endParaRPr b="0" lang="en-US" sz="1400" spc="-1" strike="noStrike">
              <a:latin typeface="Arial"/>
            </a:endParaRPr>
          </a:p>
        </p:txBody>
      </p:sp>
      <p:pic>
        <p:nvPicPr>
          <p:cNvPr id="185" name="" descr=""/>
          <p:cNvPicPr/>
          <p:nvPr/>
        </p:nvPicPr>
        <p:blipFill>
          <a:blip r:embed="rId1"/>
          <a:stretch/>
        </p:blipFill>
        <p:spPr>
          <a:xfrm>
            <a:off x="2671200" y="1268280"/>
            <a:ext cx="3820680" cy="2865600"/>
          </a:xfrm>
          <a:prstGeom prst="rect">
            <a:avLst/>
          </a:prstGeom>
          <a:ln>
            <a:noFill/>
          </a:ln>
        </p:spPr>
      </p:pic>
    </p:spTree>
  </p:cSld>
  <mc:AlternateContent>
    <mc:Choice Requires="p14">
      <p:transition spd="slow" p14:dur="2000"/>
    </mc:Choice>
    <mc:Fallback>
      <p:transition spd="slow"/>
    </mc:Fallback>
  </mc:AlternateContent>
  <p:timing>
    <p:tnLst>
      <p:par>
        <p:cTn id="55" dur="indefinite" restart="never" nodeType="tmRoot">
          <p:childTnLst>
            <p:seq>
              <p:cTn id="56"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CustomShape 1"/>
          <p:cNvSpPr/>
          <p:nvPr/>
        </p:nvSpPr>
        <p:spPr>
          <a:xfrm>
            <a:off x="457200" y="205920"/>
            <a:ext cx="858852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en-US" sz="3600" spc="-1" strike="noStrike">
                <a:solidFill>
                  <a:srgbClr val="000000"/>
                </a:solidFill>
                <a:latin typeface="Arial"/>
                <a:ea typeface="Arial"/>
              </a:rPr>
              <a:t>5: Text response</a:t>
            </a:r>
            <a:endParaRPr b="0" lang="en-US" sz="3600" spc="-1" strike="noStrike">
              <a:latin typeface="Arial"/>
            </a:endParaRPr>
          </a:p>
        </p:txBody>
      </p:sp>
      <p:sp>
        <p:nvSpPr>
          <p:cNvPr id="187" name="CustomShape 2"/>
          <p:cNvSpPr/>
          <p:nvPr/>
        </p:nvSpPr>
        <p:spPr>
          <a:xfrm>
            <a:off x="0" y="4944240"/>
            <a:ext cx="2566800" cy="198720"/>
          </a:xfrm>
          <a:prstGeom prst="rect">
            <a:avLst/>
          </a:prstGeom>
          <a:noFill/>
          <a:ln>
            <a:noFill/>
          </a:ln>
        </p:spPr>
        <p:style>
          <a:lnRef idx="0"/>
          <a:fillRef idx="0"/>
          <a:effectRef idx="0"/>
          <a:fontRef idx="minor"/>
        </p:style>
        <p:txBody>
          <a:bodyPr lIns="90000" rIns="90000" tIns="91440" bIns="91440" anchor="ctr">
            <a:noAutofit/>
          </a:bodyPr>
          <a:p>
            <a:pPr>
              <a:lnSpc>
                <a:spcPct val="100000"/>
              </a:lnSpc>
            </a:pPr>
            <a:r>
              <a:rPr b="0" lang="en-US" sz="1000" spc="-1" strike="noStrike">
                <a:solidFill>
                  <a:srgbClr val="999999"/>
                </a:solidFill>
                <a:latin typeface="Arial"/>
                <a:ea typeface="Arial"/>
              </a:rPr>
              <a:t>Computer Vision @ GT</a:t>
            </a:r>
            <a:endParaRPr b="0" lang="en-US" sz="1000" spc="-1" strike="noStrike">
              <a:latin typeface="Arial"/>
            </a:endParaRPr>
          </a:p>
        </p:txBody>
      </p:sp>
      <p:sp>
        <p:nvSpPr>
          <p:cNvPr id="188" name="CustomShape 3"/>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noAutofit/>
          </a:bodyPr>
          <a:p>
            <a:pPr>
              <a:lnSpc>
                <a:spcPct val="115000"/>
              </a:lnSpc>
            </a:pPr>
            <a:r>
              <a:rPr b="1" lang="en-US" sz="1000" spc="-1" strike="noStrike">
                <a:solidFill>
                  <a:srgbClr val="0000ff"/>
                </a:solidFill>
                <a:latin typeface="Arial"/>
                <a:ea typeface="Arial"/>
              </a:rPr>
              <a:t>Describe what you did. How different it was to use a KF vs PF? Which one worked best and why? Include details about any modifications you had to apply to handle multiple targets.</a:t>
            </a:r>
            <a:endParaRPr b="0" lang="en-US" sz="1000" spc="-1" strike="noStrike">
              <a:latin typeface="Arial"/>
            </a:endParaRPr>
          </a:p>
          <a:p>
            <a:pPr>
              <a:lnSpc>
                <a:spcPct val="115000"/>
              </a:lnSpc>
            </a:pPr>
            <a:endParaRPr b="0" lang="en-US" sz="1000" spc="-1" strike="noStrike">
              <a:latin typeface="Arial"/>
            </a:endParaRPr>
          </a:p>
          <a:p>
            <a:pPr algn="just">
              <a:lnSpc>
                <a:spcPct val="115000"/>
              </a:lnSpc>
            </a:pPr>
            <a:r>
              <a:rPr b="0" lang="en-US" sz="1400" spc="-1" strike="noStrike">
                <a:solidFill>
                  <a:srgbClr val="000000"/>
                </a:solidFill>
                <a:latin typeface="Arial"/>
                <a:ea typeface="Arial"/>
              </a:rPr>
              <a:t>Based on what I have tried, I think KF works better than PF. I turned the parameters for PF a lot, but still cannot get ideal result.</a:t>
            </a:r>
            <a:endParaRPr b="0" lang="en-US" sz="1400" spc="-1" strike="noStrike">
              <a:latin typeface="Arial"/>
            </a:endParaRPr>
          </a:p>
          <a:p>
            <a:pPr algn="just">
              <a:lnSpc>
                <a:spcPct val="115000"/>
              </a:lnSpc>
            </a:pPr>
            <a:endParaRPr b="0" lang="en-US" sz="1400" spc="-1" strike="noStrike">
              <a:latin typeface="Arial"/>
            </a:endParaRPr>
          </a:p>
          <a:p>
            <a:pPr algn="just">
              <a:lnSpc>
                <a:spcPct val="115000"/>
              </a:lnSpc>
            </a:pPr>
            <a:r>
              <a:rPr b="0" lang="en-US" sz="1400" spc="-1" strike="noStrike">
                <a:solidFill>
                  <a:srgbClr val="000000"/>
                </a:solidFill>
                <a:latin typeface="Arial"/>
                <a:ea typeface="Arial"/>
              </a:rPr>
              <a:t>In terms of working with KF, I did some exploration of all the frames, figuring out all three persons’ entry point and exit point and use them as an input of my tracking inputs’.</a:t>
            </a:r>
            <a:endParaRPr b="0" lang="en-US" sz="1400" spc="-1" strike="noStrike">
              <a:latin typeface="Arial"/>
            </a:endParaRPr>
          </a:p>
          <a:p>
            <a:pPr algn="just">
              <a:lnSpc>
                <a:spcPct val="115000"/>
              </a:lnSpc>
            </a:pPr>
            <a:endParaRPr b="0" lang="en-US" sz="1400" spc="-1" strike="noStrike">
              <a:latin typeface="Arial"/>
            </a:endParaRPr>
          </a:p>
          <a:p>
            <a:pPr algn="just">
              <a:lnSpc>
                <a:spcPct val="115000"/>
              </a:lnSpc>
            </a:pPr>
            <a:r>
              <a:rPr b="0" lang="en-US" sz="1400" spc="-1" strike="noStrike">
                <a:solidFill>
                  <a:srgbClr val="000000"/>
                </a:solidFill>
                <a:latin typeface="Arial"/>
                <a:ea typeface="Arial"/>
              </a:rPr>
              <a:t>Talking about these two models, I feel KF should perform better in this case, cause KF is more like a linear dynamical models with Gaussian noise, which is often optimal to track multiple targets in a relative simple situation, but particle filter is more like a sequential dynamic approach, which is more general and good for complex situations.  </a:t>
            </a:r>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57" dur="indefinite" restart="never" nodeType="tmRoot">
          <p:childTnLst>
            <p:seq>
              <p:cTn id="58"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en-US" sz="3600" spc="-1" strike="noStrike">
                <a:solidFill>
                  <a:srgbClr val="000000"/>
                </a:solidFill>
                <a:latin typeface="Arial"/>
                <a:ea typeface="Arial"/>
              </a:rPr>
              <a:t>1b: KF Tracking a circle (cont.)</a:t>
            </a:r>
            <a:endParaRPr b="0" lang="en-US" sz="3600" spc="-1" strike="noStrike">
              <a:latin typeface="Arial"/>
            </a:endParaRPr>
          </a:p>
        </p:txBody>
      </p:sp>
      <p:sp>
        <p:nvSpPr>
          <p:cNvPr id="84" name="CustomShape 2"/>
          <p:cNvSpPr/>
          <p:nvPr/>
        </p:nvSpPr>
        <p:spPr>
          <a:xfrm>
            <a:off x="0" y="4944240"/>
            <a:ext cx="2566800" cy="198720"/>
          </a:xfrm>
          <a:prstGeom prst="rect">
            <a:avLst/>
          </a:prstGeom>
          <a:noFill/>
          <a:ln>
            <a:noFill/>
          </a:ln>
        </p:spPr>
        <p:style>
          <a:lnRef idx="0"/>
          <a:fillRef idx="0"/>
          <a:effectRef idx="0"/>
          <a:fontRef idx="minor"/>
        </p:style>
        <p:txBody>
          <a:bodyPr lIns="90000" rIns="90000" tIns="91440" bIns="91440" anchor="ctr">
            <a:noAutofit/>
          </a:bodyPr>
          <a:p>
            <a:pPr>
              <a:lnSpc>
                <a:spcPct val="100000"/>
              </a:lnSpc>
            </a:pPr>
            <a:r>
              <a:rPr b="0" lang="en-US" sz="1000" spc="-1" strike="noStrike">
                <a:solidFill>
                  <a:srgbClr val="999999"/>
                </a:solidFill>
                <a:latin typeface="Arial"/>
                <a:ea typeface="Arial"/>
              </a:rPr>
              <a:t>Computer Vision @ GT</a:t>
            </a:r>
            <a:endParaRPr b="0" lang="en-US" sz="1000" spc="-1" strike="noStrike">
              <a:latin typeface="Arial"/>
            </a:endParaRPr>
          </a:p>
        </p:txBody>
      </p:sp>
      <p:sp>
        <p:nvSpPr>
          <p:cNvPr id="85" name="CustomShape 3"/>
          <p:cNvSpPr/>
          <p:nvPr/>
        </p:nvSpPr>
        <p:spPr>
          <a:xfrm>
            <a:off x="2613960" y="4313520"/>
            <a:ext cx="3915000" cy="503280"/>
          </a:xfrm>
          <a:prstGeom prst="rect">
            <a:avLst/>
          </a:prstGeom>
          <a:noFill/>
          <a:ln>
            <a:noFill/>
          </a:ln>
        </p:spPr>
        <p:style>
          <a:lnRef idx="0"/>
          <a:fillRef idx="0"/>
          <a:effectRef idx="0"/>
          <a:fontRef idx="minor"/>
        </p:style>
        <p:txBody>
          <a:bodyPr lIns="90000" rIns="90000" tIns="91440" bIns="91440">
            <a:noAutofit/>
          </a:bodyPr>
          <a:p>
            <a:pPr algn="ctr">
              <a:lnSpc>
                <a:spcPct val="115000"/>
              </a:lnSpc>
            </a:pPr>
            <a:r>
              <a:rPr b="1" lang="en-US" sz="1400" spc="-1" strike="noStrike">
                <a:solidFill>
                  <a:srgbClr val="000000"/>
                </a:solidFill>
                <a:latin typeface="Calibri"/>
                <a:ea typeface="Calibri"/>
              </a:rPr>
              <a:t>ps5-1-b-2</a:t>
            </a:r>
            <a:endParaRPr b="0" lang="en-US" sz="1400" spc="-1" strike="noStrike">
              <a:latin typeface="Arial"/>
            </a:endParaRPr>
          </a:p>
        </p:txBody>
      </p:sp>
      <p:pic>
        <p:nvPicPr>
          <p:cNvPr id="86" name="" descr=""/>
          <p:cNvPicPr/>
          <p:nvPr/>
        </p:nvPicPr>
        <p:blipFill>
          <a:blip r:embed="rId1"/>
          <a:stretch/>
        </p:blipFill>
        <p:spPr>
          <a:xfrm>
            <a:off x="3146040" y="1140120"/>
            <a:ext cx="2856960" cy="2856960"/>
          </a:xfrm>
          <a:prstGeom prst="rect">
            <a:avLst/>
          </a:prstGeom>
          <a:ln>
            <a:noFill/>
          </a:ln>
        </p:spPr>
      </p:pic>
    </p:spTree>
  </p:cSld>
  <mc:AlternateContent>
    <mc:Choice Requires="p14">
      <p:transition spd="slow" p14:dur="2000"/>
    </mc:Choice>
    <mc:Fallback>
      <p:transition spd="slow"/>
    </mc:Fallback>
  </mc:AlternateContent>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en-US" sz="3600" spc="-1" strike="noStrike">
                <a:solidFill>
                  <a:srgbClr val="000000"/>
                </a:solidFill>
                <a:latin typeface="Arial"/>
                <a:ea typeface="Arial"/>
              </a:rPr>
              <a:t>6: Challenge Problem</a:t>
            </a:r>
            <a:endParaRPr b="0" lang="en-US" sz="3600" spc="-1" strike="noStrike">
              <a:latin typeface="Arial"/>
            </a:endParaRPr>
          </a:p>
        </p:txBody>
      </p:sp>
      <p:sp>
        <p:nvSpPr>
          <p:cNvPr id="190" name="CustomShape 2"/>
          <p:cNvSpPr/>
          <p:nvPr/>
        </p:nvSpPr>
        <p:spPr>
          <a:xfrm>
            <a:off x="0" y="4944240"/>
            <a:ext cx="2566800" cy="198720"/>
          </a:xfrm>
          <a:prstGeom prst="rect">
            <a:avLst/>
          </a:prstGeom>
          <a:noFill/>
          <a:ln>
            <a:noFill/>
          </a:ln>
        </p:spPr>
        <p:style>
          <a:lnRef idx="0"/>
          <a:fillRef idx="0"/>
          <a:effectRef idx="0"/>
          <a:fontRef idx="minor"/>
        </p:style>
        <p:txBody>
          <a:bodyPr lIns="90000" rIns="90000" tIns="91440" bIns="91440" anchor="ctr">
            <a:noAutofit/>
          </a:bodyPr>
          <a:p>
            <a:pPr>
              <a:lnSpc>
                <a:spcPct val="100000"/>
              </a:lnSpc>
            </a:pPr>
            <a:r>
              <a:rPr b="0" lang="en-US" sz="1000" spc="-1" strike="noStrike">
                <a:solidFill>
                  <a:srgbClr val="999999"/>
                </a:solidFill>
                <a:latin typeface="Arial"/>
                <a:ea typeface="Arial"/>
              </a:rPr>
              <a:t>Computer Vision @ GT</a:t>
            </a:r>
            <a:endParaRPr b="0" lang="en-US" sz="1000" spc="-1" strike="noStrike">
              <a:latin typeface="Arial"/>
            </a:endParaRPr>
          </a:p>
        </p:txBody>
      </p:sp>
      <p:sp>
        <p:nvSpPr>
          <p:cNvPr id="191" name="CustomShape 3"/>
          <p:cNvSpPr/>
          <p:nvPr/>
        </p:nvSpPr>
        <p:spPr>
          <a:xfrm>
            <a:off x="2412720" y="4313520"/>
            <a:ext cx="4318200" cy="503280"/>
          </a:xfrm>
          <a:prstGeom prst="rect">
            <a:avLst/>
          </a:prstGeom>
          <a:noFill/>
          <a:ln>
            <a:noFill/>
          </a:ln>
        </p:spPr>
        <p:style>
          <a:lnRef idx="0"/>
          <a:fillRef idx="0"/>
          <a:effectRef idx="0"/>
          <a:fontRef idx="minor"/>
        </p:style>
        <p:txBody>
          <a:bodyPr lIns="90000" rIns="90000" tIns="91440" bIns="91440">
            <a:noAutofit/>
          </a:bodyPr>
          <a:p>
            <a:pPr algn="ctr">
              <a:lnSpc>
                <a:spcPct val="115000"/>
              </a:lnSpc>
            </a:pPr>
            <a:r>
              <a:rPr b="1" lang="en-US" sz="1400" spc="-1" strike="noStrike">
                <a:solidFill>
                  <a:srgbClr val="000000"/>
                </a:solidFill>
                <a:latin typeface="Calibri"/>
                <a:ea typeface="Calibri"/>
              </a:rPr>
              <a:t>ps5-6-a-1</a:t>
            </a:r>
            <a:endParaRPr b="0" lang="en-US" sz="1400" spc="-1" strike="noStrike">
              <a:latin typeface="Arial"/>
            </a:endParaRPr>
          </a:p>
        </p:txBody>
      </p:sp>
      <p:pic>
        <p:nvPicPr>
          <p:cNvPr id="192" name="" descr=""/>
          <p:cNvPicPr/>
          <p:nvPr/>
        </p:nvPicPr>
        <p:blipFill>
          <a:blip r:embed="rId1"/>
          <a:stretch/>
        </p:blipFill>
        <p:spPr>
          <a:xfrm>
            <a:off x="2743200" y="1440000"/>
            <a:ext cx="3566520" cy="2674440"/>
          </a:xfrm>
          <a:prstGeom prst="rect">
            <a:avLst/>
          </a:prstGeom>
          <a:ln>
            <a:noFill/>
          </a:ln>
        </p:spPr>
      </p:pic>
    </p:spTree>
  </p:cSld>
  <mc:AlternateContent>
    <mc:Choice Requires="p14">
      <p:transition spd="slow" p14:dur="2000"/>
    </mc:Choice>
    <mc:Fallback>
      <p:transition spd="slow"/>
    </mc:Fallback>
  </mc:AlternateContent>
  <p:timing>
    <p:tnLst>
      <p:par>
        <p:cTn id="59" dur="indefinite" restart="never" nodeType="tmRoot">
          <p:childTnLst>
            <p:seq>
              <p:cTn id="60"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en-US" sz="3600" spc="-1" strike="noStrike">
                <a:solidFill>
                  <a:srgbClr val="000000"/>
                </a:solidFill>
                <a:latin typeface="Arial"/>
                <a:ea typeface="Arial"/>
              </a:rPr>
              <a:t>6: Challenge Problem (cont.)</a:t>
            </a:r>
            <a:endParaRPr b="0" lang="en-US" sz="3600" spc="-1" strike="noStrike">
              <a:latin typeface="Arial"/>
            </a:endParaRPr>
          </a:p>
        </p:txBody>
      </p:sp>
      <p:sp>
        <p:nvSpPr>
          <p:cNvPr id="194" name="CustomShape 2"/>
          <p:cNvSpPr/>
          <p:nvPr/>
        </p:nvSpPr>
        <p:spPr>
          <a:xfrm>
            <a:off x="0" y="4944240"/>
            <a:ext cx="2566800" cy="198720"/>
          </a:xfrm>
          <a:prstGeom prst="rect">
            <a:avLst/>
          </a:prstGeom>
          <a:noFill/>
          <a:ln>
            <a:noFill/>
          </a:ln>
        </p:spPr>
        <p:style>
          <a:lnRef idx="0"/>
          <a:fillRef idx="0"/>
          <a:effectRef idx="0"/>
          <a:fontRef idx="minor"/>
        </p:style>
        <p:txBody>
          <a:bodyPr lIns="90000" rIns="90000" tIns="91440" bIns="91440" anchor="ctr">
            <a:noAutofit/>
          </a:bodyPr>
          <a:p>
            <a:pPr>
              <a:lnSpc>
                <a:spcPct val="100000"/>
              </a:lnSpc>
            </a:pPr>
            <a:r>
              <a:rPr b="0" lang="en-US" sz="1000" spc="-1" strike="noStrike">
                <a:solidFill>
                  <a:srgbClr val="999999"/>
                </a:solidFill>
                <a:latin typeface="Arial"/>
                <a:ea typeface="Arial"/>
              </a:rPr>
              <a:t>Computer Vision @ GT</a:t>
            </a:r>
            <a:endParaRPr b="0" lang="en-US" sz="1000" spc="-1" strike="noStrike">
              <a:latin typeface="Arial"/>
            </a:endParaRPr>
          </a:p>
        </p:txBody>
      </p:sp>
      <p:sp>
        <p:nvSpPr>
          <p:cNvPr id="195" name="CustomShape 3"/>
          <p:cNvSpPr/>
          <p:nvPr/>
        </p:nvSpPr>
        <p:spPr>
          <a:xfrm>
            <a:off x="2412720" y="4313520"/>
            <a:ext cx="4318200" cy="503280"/>
          </a:xfrm>
          <a:prstGeom prst="rect">
            <a:avLst/>
          </a:prstGeom>
          <a:noFill/>
          <a:ln>
            <a:noFill/>
          </a:ln>
        </p:spPr>
        <p:style>
          <a:lnRef idx="0"/>
          <a:fillRef idx="0"/>
          <a:effectRef idx="0"/>
          <a:fontRef idx="minor"/>
        </p:style>
        <p:txBody>
          <a:bodyPr lIns="90000" rIns="90000" tIns="91440" bIns="91440">
            <a:noAutofit/>
          </a:bodyPr>
          <a:p>
            <a:pPr algn="ctr">
              <a:lnSpc>
                <a:spcPct val="115000"/>
              </a:lnSpc>
            </a:pPr>
            <a:r>
              <a:rPr b="1" lang="en-US" sz="1400" spc="-1" strike="noStrike">
                <a:solidFill>
                  <a:srgbClr val="000000"/>
                </a:solidFill>
                <a:latin typeface="Calibri"/>
                <a:ea typeface="Calibri"/>
              </a:rPr>
              <a:t>ps5-6-a-2</a:t>
            </a:r>
            <a:endParaRPr b="0" lang="en-US" sz="1400" spc="-1" strike="noStrike">
              <a:latin typeface="Arial"/>
            </a:endParaRPr>
          </a:p>
        </p:txBody>
      </p:sp>
      <p:pic>
        <p:nvPicPr>
          <p:cNvPr id="196" name="" descr=""/>
          <p:cNvPicPr/>
          <p:nvPr/>
        </p:nvPicPr>
        <p:blipFill>
          <a:blip r:embed="rId1"/>
          <a:stretch/>
        </p:blipFill>
        <p:spPr>
          <a:xfrm>
            <a:off x="2743200" y="1371600"/>
            <a:ext cx="3657600" cy="2742840"/>
          </a:xfrm>
          <a:prstGeom prst="rect">
            <a:avLst/>
          </a:prstGeom>
          <a:ln>
            <a:noFill/>
          </a:ln>
        </p:spPr>
      </p:pic>
    </p:spTree>
  </p:cSld>
  <mc:AlternateContent>
    <mc:Choice Requires="p14">
      <p:transition spd="slow" p14:dur="2000"/>
    </mc:Choice>
    <mc:Fallback>
      <p:transition spd="slow"/>
    </mc:Fallback>
  </mc:AlternateContent>
  <p:timing>
    <p:tnLst>
      <p:par>
        <p:cTn id="61" dur="indefinite" restart="never" nodeType="tmRoot">
          <p:childTnLst>
            <p:seq>
              <p:cTn id="62"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en-US" sz="3600" spc="-1" strike="noStrike">
                <a:solidFill>
                  <a:srgbClr val="000000"/>
                </a:solidFill>
                <a:latin typeface="Arial"/>
                <a:ea typeface="Arial"/>
              </a:rPr>
              <a:t>6: Challenge Problem (cont.)</a:t>
            </a:r>
            <a:endParaRPr b="0" lang="en-US" sz="3600" spc="-1" strike="noStrike">
              <a:latin typeface="Arial"/>
            </a:endParaRPr>
          </a:p>
        </p:txBody>
      </p:sp>
      <p:sp>
        <p:nvSpPr>
          <p:cNvPr id="198" name="CustomShape 2"/>
          <p:cNvSpPr/>
          <p:nvPr/>
        </p:nvSpPr>
        <p:spPr>
          <a:xfrm>
            <a:off x="0" y="4944240"/>
            <a:ext cx="2566800" cy="198720"/>
          </a:xfrm>
          <a:prstGeom prst="rect">
            <a:avLst/>
          </a:prstGeom>
          <a:noFill/>
          <a:ln>
            <a:noFill/>
          </a:ln>
        </p:spPr>
        <p:style>
          <a:lnRef idx="0"/>
          <a:fillRef idx="0"/>
          <a:effectRef idx="0"/>
          <a:fontRef idx="minor"/>
        </p:style>
        <p:txBody>
          <a:bodyPr lIns="90000" rIns="90000" tIns="91440" bIns="91440" anchor="ctr">
            <a:noAutofit/>
          </a:bodyPr>
          <a:p>
            <a:pPr>
              <a:lnSpc>
                <a:spcPct val="100000"/>
              </a:lnSpc>
            </a:pPr>
            <a:r>
              <a:rPr b="0" lang="en-US" sz="1000" spc="-1" strike="noStrike">
                <a:solidFill>
                  <a:srgbClr val="999999"/>
                </a:solidFill>
                <a:latin typeface="Arial"/>
                <a:ea typeface="Arial"/>
              </a:rPr>
              <a:t>Computer Vision @ GT</a:t>
            </a:r>
            <a:endParaRPr b="0" lang="en-US" sz="1000" spc="-1" strike="noStrike">
              <a:latin typeface="Arial"/>
            </a:endParaRPr>
          </a:p>
        </p:txBody>
      </p:sp>
      <p:sp>
        <p:nvSpPr>
          <p:cNvPr id="199" name="CustomShape 3"/>
          <p:cNvSpPr/>
          <p:nvPr/>
        </p:nvSpPr>
        <p:spPr>
          <a:xfrm>
            <a:off x="2412720" y="4313520"/>
            <a:ext cx="4318200" cy="503280"/>
          </a:xfrm>
          <a:prstGeom prst="rect">
            <a:avLst/>
          </a:prstGeom>
          <a:noFill/>
          <a:ln>
            <a:noFill/>
          </a:ln>
        </p:spPr>
        <p:style>
          <a:lnRef idx="0"/>
          <a:fillRef idx="0"/>
          <a:effectRef idx="0"/>
          <a:fontRef idx="minor"/>
        </p:style>
        <p:txBody>
          <a:bodyPr lIns="90000" rIns="90000" tIns="91440" bIns="91440">
            <a:noAutofit/>
          </a:bodyPr>
          <a:p>
            <a:pPr algn="ctr">
              <a:lnSpc>
                <a:spcPct val="115000"/>
              </a:lnSpc>
            </a:pPr>
            <a:r>
              <a:rPr b="1" lang="en-US" sz="1400" spc="-1" strike="noStrike">
                <a:solidFill>
                  <a:srgbClr val="000000"/>
                </a:solidFill>
                <a:latin typeface="Calibri"/>
                <a:ea typeface="Calibri"/>
              </a:rPr>
              <a:t>ps5-6-a-3</a:t>
            </a:r>
            <a:endParaRPr b="0" lang="en-US" sz="1400" spc="-1" strike="noStrike">
              <a:latin typeface="Arial"/>
            </a:endParaRPr>
          </a:p>
        </p:txBody>
      </p:sp>
      <p:pic>
        <p:nvPicPr>
          <p:cNvPr id="200" name="" descr=""/>
          <p:cNvPicPr/>
          <p:nvPr/>
        </p:nvPicPr>
        <p:blipFill>
          <a:blip r:embed="rId1"/>
          <a:stretch/>
        </p:blipFill>
        <p:spPr>
          <a:xfrm>
            <a:off x="2712960" y="1348920"/>
            <a:ext cx="3687840" cy="2765520"/>
          </a:xfrm>
          <a:prstGeom prst="rect">
            <a:avLst/>
          </a:prstGeom>
          <a:ln>
            <a:noFill/>
          </a:ln>
        </p:spPr>
      </p:pic>
    </p:spTree>
  </p:cSld>
  <mc:AlternateContent>
    <mc:Choice Requires="p14">
      <p:transition spd="slow" p14:dur="2000"/>
    </mc:Choice>
    <mc:Fallback>
      <p:transition spd="slow"/>
    </mc:Fallback>
  </mc:AlternateContent>
  <p:timing>
    <p:tnLst>
      <p:par>
        <p:cTn id="63" dur="indefinite" restart="never" nodeType="tmRoot">
          <p:childTnLst>
            <p:seq>
              <p:cTn id="64" dur="indefinite"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CustomShape 1"/>
          <p:cNvSpPr/>
          <p:nvPr/>
        </p:nvSpPr>
        <p:spPr>
          <a:xfrm>
            <a:off x="457200" y="205920"/>
            <a:ext cx="858852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en-US" sz="3600" spc="-1" strike="noStrike">
                <a:solidFill>
                  <a:srgbClr val="000000"/>
                </a:solidFill>
                <a:latin typeface="Arial"/>
                <a:ea typeface="Arial"/>
              </a:rPr>
              <a:t>6: Challenge Problem Text response</a:t>
            </a:r>
            <a:endParaRPr b="0" lang="en-US" sz="3600" spc="-1" strike="noStrike">
              <a:latin typeface="Arial"/>
            </a:endParaRPr>
          </a:p>
        </p:txBody>
      </p:sp>
      <p:sp>
        <p:nvSpPr>
          <p:cNvPr id="202" name="CustomShape 2"/>
          <p:cNvSpPr/>
          <p:nvPr/>
        </p:nvSpPr>
        <p:spPr>
          <a:xfrm>
            <a:off x="0" y="4944240"/>
            <a:ext cx="2566800" cy="198720"/>
          </a:xfrm>
          <a:prstGeom prst="rect">
            <a:avLst/>
          </a:prstGeom>
          <a:noFill/>
          <a:ln>
            <a:noFill/>
          </a:ln>
        </p:spPr>
        <p:style>
          <a:lnRef idx="0"/>
          <a:fillRef idx="0"/>
          <a:effectRef idx="0"/>
          <a:fontRef idx="minor"/>
        </p:style>
        <p:txBody>
          <a:bodyPr lIns="90000" rIns="90000" tIns="91440" bIns="91440" anchor="ctr">
            <a:noAutofit/>
          </a:bodyPr>
          <a:p>
            <a:pPr>
              <a:lnSpc>
                <a:spcPct val="100000"/>
              </a:lnSpc>
            </a:pPr>
            <a:r>
              <a:rPr b="0" lang="en-US" sz="1000" spc="-1" strike="noStrike">
                <a:solidFill>
                  <a:srgbClr val="999999"/>
                </a:solidFill>
                <a:latin typeface="Arial"/>
                <a:ea typeface="Arial"/>
              </a:rPr>
              <a:t>Computer Vision @ GT</a:t>
            </a:r>
            <a:endParaRPr b="0" lang="en-US" sz="1000" spc="-1" strike="noStrike">
              <a:latin typeface="Arial"/>
            </a:endParaRPr>
          </a:p>
        </p:txBody>
      </p:sp>
      <p:sp>
        <p:nvSpPr>
          <p:cNvPr id="203" name="CustomShape 3"/>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noAutofit/>
          </a:bodyPr>
          <a:p>
            <a:pPr>
              <a:lnSpc>
                <a:spcPct val="115000"/>
              </a:lnSpc>
            </a:pPr>
            <a:r>
              <a:rPr b="1" lang="en-US" sz="1000" spc="-1" strike="noStrike">
                <a:solidFill>
                  <a:srgbClr val="0000ff"/>
                </a:solidFill>
                <a:latin typeface="Arial"/>
                <a:ea typeface="Arial"/>
              </a:rPr>
              <a:t>Describe what you did. Did this task present any additional challenges compared to the previous sections?  Include details about any modifications you had to apply.</a:t>
            </a:r>
            <a:endParaRPr b="0" lang="en-US" sz="1000" spc="-1" strike="noStrike">
              <a:latin typeface="Arial"/>
            </a:endParaRPr>
          </a:p>
          <a:p>
            <a:pPr>
              <a:lnSpc>
                <a:spcPct val="115000"/>
              </a:lnSpc>
            </a:pPr>
            <a:endParaRPr b="0" lang="en-US" sz="1000" spc="-1" strike="noStrike">
              <a:latin typeface="Arial"/>
            </a:endParaRPr>
          </a:p>
          <a:p>
            <a:pPr>
              <a:lnSpc>
                <a:spcPct val="115000"/>
              </a:lnSpc>
            </a:pPr>
            <a:r>
              <a:rPr b="0" lang="en-US" sz="1300" spc="-1" strike="noStrike">
                <a:solidFill>
                  <a:srgbClr val="000000"/>
                </a:solidFill>
                <a:latin typeface="Arial"/>
                <a:ea typeface="Arial"/>
              </a:rPr>
              <a:t>The idea here is to combine both two method, I tried to run both filter individually and find the KF works good at the beginning while the PF works much better in later situation, so I break the video into two pieces, using KF to track first 60 frames and PF for the rest of them. Also, similar as problem 4, I used thresholding to handle the occlusion situation in the video.</a:t>
            </a:r>
            <a:endParaRPr b="0" lang="en-US" sz="1300" spc="-1" strike="noStrike">
              <a:latin typeface="Arial"/>
            </a:endParaRPr>
          </a:p>
        </p:txBody>
      </p:sp>
    </p:spTree>
  </p:cSld>
  <mc:AlternateContent>
    <mc:Choice Requires="p14">
      <p:transition spd="slow" p14:dur="2000"/>
    </mc:Choice>
    <mc:Fallback>
      <p:transition spd="slow"/>
    </mc:Fallback>
  </mc:AlternateContent>
  <p:timing>
    <p:tnLst>
      <p:par>
        <p:cTn id="65" dur="indefinite" restart="never" nodeType="tmRoot">
          <p:childTnLst>
            <p:seq>
              <p:cTn id="6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en-US" sz="3600" spc="-1" strike="noStrike">
                <a:solidFill>
                  <a:srgbClr val="000000"/>
                </a:solidFill>
                <a:latin typeface="Arial"/>
                <a:ea typeface="Arial"/>
              </a:rPr>
              <a:t>1b: KF Tracking a circle (cont.)</a:t>
            </a:r>
            <a:endParaRPr b="0" lang="en-US" sz="3600" spc="-1" strike="noStrike">
              <a:latin typeface="Arial"/>
            </a:endParaRPr>
          </a:p>
        </p:txBody>
      </p:sp>
      <p:sp>
        <p:nvSpPr>
          <p:cNvPr id="88" name="CustomShape 2"/>
          <p:cNvSpPr/>
          <p:nvPr/>
        </p:nvSpPr>
        <p:spPr>
          <a:xfrm>
            <a:off x="0" y="4944240"/>
            <a:ext cx="2566800" cy="198720"/>
          </a:xfrm>
          <a:prstGeom prst="rect">
            <a:avLst/>
          </a:prstGeom>
          <a:noFill/>
          <a:ln>
            <a:noFill/>
          </a:ln>
        </p:spPr>
        <p:style>
          <a:lnRef idx="0"/>
          <a:fillRef idx="0"/>
          <a:effectRef idx="0"/>
          <a:fontRef idx="minor"/>
        </p:style>
        <p:txBody>
          <a:bodyPr lIns="90000" rIns="90000" tIns="91440" bIns="91440" anchor="ctr">
            <a:noAutofit/>
          </a:bodyPr>
          <a:p>
            <a:pPr>
              <a:lnSpc>
                <a:spcPct val="100000"/>
              </a:lnSpc>
            </a:pPr>
            <a:r>
              <a:rPr b="0" lang="en-US" sz="1000" spc="-1" strike="noStrike">
                <a:solidFill>
                  <a:srgbClr val="999999"/>
                </a:solidFill>
                <a:latin typeface="Arial"/>
                <a:ea typeface="Arial"/>
              </a:rPr>
              <a:t>Computer Vision @ GT</a:t>
            </a:r>
            <a:endParaRPr b="0" lang="en-US" sz="1000" spc="-1" strike="noStrike">
              <a:latin typeface="Arial"/>
            </a:endParaRPr>
          </a:p>
        </p:txBody>
      </p:sp>
      <p:sp>
        <p:nvSpPr>
          <p:cNvPr id="89" name="CustomShape 3"/>
          <p:cNvSpPr/>
          <p:nvPr/>
        </p:nvSpPr>
        <p:spPr>
          <a:xfrm>
            <a:off x="2614320" y="4313520"/>
            <a:ext cx="3915000" cy="503280"/>
          </a:xfrm>
          <a:prstGeom prst="rect">
            <a:avLst/>
          </a:prstGeom>
          <a:noFill/>
          <a:ln>
            <a:noFill/>
          </a:ln>
        </p:spPr>
        <p:style>
          <a:lnRef idx="0"/>
          <a:fillRef idx="0"/>
          <a:effectRef idx="0"/>
          <a:fontRef idx="minor"/>
        </p:style>
        <p:txBody>
          <a:bodyPr lIns="90000" rIns="90000" tIns="91440" bIns="91440">
            <a:noAutofit/>
          </a:bodyPr>
          <a:p>
            <a:pPr algn="ctr">
              <a:lnSpc>
                <a:spcPct val="115000"/>
              </a:lnSpc>
            </a:pPr>
            <a:r>
              <a:rPr b="1" lang="en-US" sz="1400" spc="-1" strike="noStrike">
                <a:solidFill>
                  <a:srgbClr val="000000"/>
                </a:solidFill>
                <a:latin typeface="Calibri"/>
                <a:ea typeface="Calibri"/>
              </a:rPr>
              <a:t>ps5-1-b-3</a:t>
            </a:r>
            <a:endParaRPr b="0" lang="en-US" sz="1400" spc="-1" strike="noStrike">
              <a:latin typeface="Arial"/>
            </a:endParaRPr>
          </a:p>
        </p:txBody>
      </p:sp>
      <p:pic>
        <p:nvPicPr>
          <p:cNvPr id="90" name="" descr=""/>
          <p:cNvPicPr/>
          <p:nvPr/>
        </p:nvPicPr>
        <p:blipFill>
          <a:blip r:embed="rId1"/>
          <a:stretch/>
        </p:blipFill>
        <p:spPr>
          <a:xfrm>
            <a:off x="3146040" y="1140120"/>
            <a:ext cx="2856960" cy="2856960"/>
          </a:xfrm>
          <a:prstGeom prst="rect">
            <a:avLst/>
          </a:prstGeom>
          <a:ln>
            <a:noFill/>
          </a:ln>
        </p:spPr>
      </p:pic>
    </p:spTree>
  </p:cSld>
  <mc:AlternateContent>
    <mc:Choice Requires="p14">
      <p:transition spd="slow" p14:dur="2000"/>
    </mc:Choice>
    <mc:Fallback>
      <p:transition spd="slow"/>
    </mc:Fallback>
  </mc:AlternateContent>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en-US" sz="3600" spc="-1" strike="noStrike">
                <a:solidFill>
                  <a:srgbClr val="000000"/>
                </a:solidFill>
                <a:latin typeface="Arial"/>
                <a:ea typeface="Arial"/>
              </a:rPr>
              <a:t>1b: KF Tracking a circle (cont.)</a:t>
            </a:r>
            <a:endParaRPr b="0" lang="en-US" sz="3600" spc="-1" strike="noStrike">
              <a:latin typeface="Arial"/>
            </a:endParaRPr>
          </a:p>
        </p:txBody>
      </p:sp>
      <p:sp>
        <p:nvSpPr>
          <p:cNvPr id="92" name="CustomShape 2"/>
          <p:cNvSpPr/>
          <p:nvPr/>
        </p:nvSpPr>
        <p:spPr>
          <a:xfrm>
            <a:off x="0" y="4944240"/>
            <a:ext cx="2566800" cy="198720"/>
          </a:xfrm>
          <a:prstGeom prst="rect">
            <a:avLst/>
          </a:prstGeom>
          <a:noFill/>
          <a:ln>
            <a:noFill/>
          </a:ln>
        </p:spPr>
        <p:style>
          <a:lnRef idx="0"/>
          <a:fillRef idx="0"/>
          <a:effectRef idx="0"/>
          <a:fontRef idx="minor"/>
        </p:style>
        <p:txBody>
          <a:bodyPr lIns="90000" rIns="90000" tIns="91440" bIns="91440" anchor="ctr">
            <a:noAutofit/>
          </a:bodyPr>
          <a:p>
            <a:pPr>
              <a:lnSpc>
                <a:spcPct val="100000"/>
              </a:lnSpc>
            </a:pPr>
            <a:r>
              <a:rPr b="0" lang="en-US" sz="1000" spc="-1" strike="noStrike">
                <a:solidFill>
                  <a:srgbClr val="999999"/>
                </a:solidFill>
                <a:latin typeface="Arial"/>
                <a:ea typeface="Arial"/>
              </a:rPr>
              <a:t>Computer Vision @ GT</a:t>
            </a:r>
            <a:endParaRPr b="0" lang="en-US" sz="1000" spc="-1" strike="noStrike">
              <a:latin typeface="Arial"/>
            </a:endParaRPr>
          </a:p>
        </p:txBody>
      </p:sp>
      <p:sp>
        <p:nvSpPr>
          <p:cNvPr id="93" name="CustomShape 3"/>
          <p:cNvSpPr/>
          <p:nvPr/>
        </p:nvSpPr>
        <p:spPr>
          <a:xfrm>
            <a:off x="2614320" y="4313520"/>
            <a:ext cx="3915000" cy="503280"/>
          </a:xfrm>
          <a:prstGeom prst="rect">
            <a:avLst/>
          </a:prstGeom>
          <a:noFill/>
          <a:ln>
            <a:noFill/>
          </a:ln>
        </p:spPr>
        <p:style>
          <a:lnRef idx="0"/>
          <a:fillRef idx="0"/>
          <a:effectRef idx="0"/>
          <a:fontRef idx="minor"/>
        </p:style>
        <p:txBody>
          <a:bodyPr lIns="90000" rIns="90000" tIns="91440" bIns="91440">
            <a:noAutofit/>
          </a:bodyPr>
          <a:p>
            <a:pPr algn="ctr">
              <a:lnSpc>
                <a:spcPct val="115000"/>
              </a:lnSpc>
            </a:pPr>
            <a:r>
              <a:rPr b="1" lang="en-US" sz="1400" spc="-1" strike="noStrike">
                <a:solidFill>
                  <a:srgbClr val="000000"/>
                </a:solidFill>
                <a:latin typeface="Calibri"/>
                <a:ea typeface="Calibri"/>
              </a:rPr>
              <a:t>ps5-1-b-4</a:t>
            </a:r>
            <a:endParaRPr b="0" lang="en-US" sz="1400" spc="-1" strike="noStrike">
              <a:latin typeface="Arial"/>
            </a:endParaRPr>
          </a:p>
        </p:txBody>
      </p:sp>
      <p:pic>
        <p:nvPicPr>
          <p:cNvPr id="94" name="" descr=""/>
          <p:cNvPicPr/>
          <p:nvPr/>
        </p:nvPicPr>
        <p:blipFill>
          <a:blip r:embed="rId1"/>
          <a:stretch/>
        </p:blipFill>
        <p:spPr>
          <a:xfrm>
            <a:off x="3146040" y="1140120"/>
            <a:ext cx="2856960" cy="2856960"/>
          </a:xfrm>
          <a:prstGeom prst="rect">
            <a:avLst/>
          </a:prstGeom>
          <a:ln>
            <a:noFill/>
          </a:ln>
        </p:spPr>
      </p:pic>
    </p:spTree>
  </p:cSld>
  <mc:AlternateContent>
    <mc:Choice Requires="p14">
      <p:transition spd="slow" p14:dur="2000"/>
    </mc:Choice>
    <mc:Fallback>
      <p:transition spd="slow"/>
    </mc:Fallback>
  </mc:AlternateContent>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en-US" sz="3600" spc="-1" strike="noStrike">
                <a:solidFill>
                  <a:srgbClr val="000000"/>
                </a:solidFill>
                <a:latin typeface="Arial"/>
                <a:ea typeface="Arial"/>
              </a:rPr>
              <a:t>1c: KF Tracking pedestrians</a:t>
            </a:r>
            <a:endParaRPr b="0" lang="en-US" sz="3600" spc="-1" strike="noStrike">
              <a:latin typeface="Arial"/>
            </a:endParaRPr>
          </a:p>
        </p:txBody>
      </p:sp>
      <p:sp>
        <p:nvSpPr>
          <p:cNvPr id="96" name="CustomShape 2"/>
          <p:cNvSpPr/>
          <p:nvPr/>
        </p:nvSpPr>
        <p:spPr>
          <a:xfrm>
            <a:off x="0" y="4944240"/>
            <a:ext cx="2566800" cy="198720"/>
          </a:xfrm>
          <a:prstGeom prst="rect">
            <a:avLst/>
          </a:prstGeom>
          <a:noFill/>
          <a:ln>
            <a:noFill/>
          </a:ln>
        </p:spPr>
        <p:style>
          <a:lnRef idx="0"/>
          <a:fillRef idx="0"/>
          <a:effectRef idx="0"/>
          <a:fontRef idx="minor"/>
        </p:style>
        <p:txBody>
          <a:bodyPr lIns="90000" rIns="90000" tIns="91440" bIns="91440" anchor="ctr">
            <a:noAutofit/>
          </a:bodyPr>
          <a:p>
            <a:pPr>
              <a:lnSpc>
                <a:spcPct val="100000"/>
              </a:lnSpc>
            </a:pPr>
            <a:r>
              <a:rPr b="0" lang="en-US" sz="1000" spc="-1" strike="noStrike">
                <a:solidFill>
                  <a:srgbClr val="999999"/>
                </a:solidFill>
                <a:latin typeface="Arial"/>
                <a:ea typeface="Arial"/>
              </a:rPr>
              <a:t>Computer Vision @ GT</a:t>
            </a:r>
            <a:endParaRPr b="0" lang="en-US" sz="1000" spc="-1" strike="noStrike">
              <a:latin typeface="Arial"/>
            </a:endParaRPr>
          </a:p>
        </p:txBody>
      </p:sp>
      <p:sp>
        <p:nvSpPr>
          <p:cNvPr id="97" name="CustomShape 3"/>
          <p:cNvSpPr/>
          <p:nvPr/>
        </p:nvSpPr>
        <p:spPr>
          <a:xfrm>
            <a:off x="2614320" y="4313520"/>
            <a:ext cx="3915000" cy="503280"/>
          </a:xfrm>
          <a:prstGeom prst="rect">
            <a:avLst/>
          </a:prstGeom>
          <a:noFill/>
          <a:ln>
            <a:noFill/>
          </a:ln>
        </p:spPr>
        <p:style>
          <a:lnRef idx="0"/>
          <a:fillRef idx="0"/>
          <a:effectRef idx="0"/>
          <a:fontRef idx="minor"/>
        </p:style>
        <p:txBody>
          <a:bodyPr lIns="90000" rIns="90000" tIns="91440" bIns="91440">
            <a:noAutofit/>
          </a:bodyPr>
          <a:p>
            <a:pPr algn="ctr">
              <a:lnSpc>
                <a:spcPct val="115000"/>
              </a:lnSpc>
            </a:pPr>
            <a:r>
              <a:rPr b="1" lang="en-US" sz="1400" spc="-1" strike="noStrike">
                <a:solidFill>
                  <a:srgbClr val="000000"/>
                </a:solidFill>
                <a:latin typeface="Calibri"/>
                <a:ea typeface="Calibri"/>
              </a:rPr>
              <a:t>ps5-1-c-1</a:t>
            </a:r>
            <a:endParaRPr b="0" lang="en-US" sz="1400" spc="-1" strike="noStrike">
              <a:latin typeface="Arial"/>
            </a:endParaRPr>
          </a:p>
        </p:txBody>
      </p:sp>
      <p:pic>
        <p:nvPicPr>
          <p:cNvPr id="98" name="" descr=""/>
          <p:cNvPicPr/>
          <p:nvPr/>
        </p:nvPicPr>
        <p:blipFill>
          <a:blip r:embed="rId1"/>
          <a:stretch/>
        </p:blipFill>
        <p:spPr>
          <a:xfrm>
            <a:off x="2651760" y="1371600"/>
            <a:ext cx="3778920" cy="2834280"/>
          </a:xfrm>
          <a:prstGeom prst="rect">
            <a:avLst/>
          </a:prstGeom>
          <a:ln>
            <a:noFill/>
          </a:ln>
        </p:spPr>
      </p:pic>
    </p:spTree>
  </p:cSld>
  <mc:AlternateContent>
    <mc:Choice Requires="p14">
      <p:transition spd="slow" p14:dur="2000"/>
    </mc:Choice>
    <mc:Fallback>
      <p:transition spd="slow"/>
    </mc:Fallback>
  </mc:AlternateContent>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en-US" sz="3600" spc="-1" strike="noStrike">
                <a:solidFill>
                  <a:srgbClr val="000000"/>
                </a:solidFill>
                <a:latin typeface="Arial"/>
                <a:ea typeface="Arial"/>
              </a:rPr>
              <a:t>1c: KF Tracking pedestrians</a:t>
            </a:r>
            <a:endParaRPr b="0" lang="en-US" sz="3600" spc="-1" strike="noStrike">
              <a:latin typeface="Arial"/>
            </a:endParaRPr>
          </a:p>
        </p:txBody>
      </p:sp>
      <p:sp>
        <p:nvSpPr>
          <p:cNvPr id="100" name="CustomShape 2"/>
          <p:cNvSpPr/>
          <p:nvPr/>
        </p:nvSpPr>
        <p:spPr>
          <a:xfrm>
            <a:off x="0" y="4944240"/>
            <a:ext cx="2566800" cy="198720"/>
          </a:xfrm>
          <a:prstGeom prst="rect">
            <a:avLst/>
          </a:prstGeom>
          <a:noFill/>
          <a:ln>
            <a:noFill/>
          </a:ln>
        </p:spPr>
        <p:style>
          <a:lnRef idx="0"/>
          <a:fillRef idx="0"/>
          <a:effectRef idx="0"/>
          <a:fontRef idx="minor"/>
        </p:style>
        <p:txBody>
          <a:bodyPr lIns="90000" rIns="90000" tIns="91440" bIns="91440" anchor="ctr">
            <a:noAutofit/>
          </a:bodyPr>
          <a:p>
            <a:pPr>
              <a:lnSpc>
                <a:spcPct val="100000"/>
              </a:lnSpc>
            </a:pPr>
            <a:r>
              <a:rPr b="0" lang="en-US" sz="1000" spc="-1" strike="noStrike">
                <a:solidFill>
                  <a:srgbClr val="999999"/>
                </a:solidFill>
                <a:latin typeface="Arial"/>
                <a:ea typeface="Arial"/>
              </a:rPr>
              <a:t>Computer Vision @ GT</a:t>
            </a:r>
            <a:endParaRPr b="0" lang="en-US" sz="1000" spc="-1" strike="noStrike">
              <a:latin typeface="Arial"/>
            </a:endParaRPr>
          </a:p>
        </p:txBody>
      </p:sp>
      <p:sp>
        <p:nvSpPr>
          <p:cNvPr id="101" name="CustomShape 3"/>
          <p:cNvSpPr/>
          <p:nvPr/>
        </p:nvSpPr>
        <p:spPr>
          <a:xfrm>
            <a:off x="2567520" y="4313520"/>
            <a:ext cx="3961800" cy="503280"/>
          </a:xfrm>
          <a:prstGeom prst="rect">
            <a:avLst/>
          </a:prstGeom>
          <a:noFill/>
          <a:ln>
            <a:noFill/>
          </a:ln>
        </p:spPr>
        <p:style>
          <a:lnRef idx="0"/>
          <a:fillRef idx="0"/>
          <a:effectRef idx="0"/>
          <a:fontRef idx="minor"/>
        </p:style>
        <p:txBody>
          <a:bodyPr lIns="90000" rIns="90000" tIns="91440" bIns="91440">
            <a:noAutofit/>
          </a:bodyPr>
          <a:p>
            <a:pPr algn="ctr">
              <a:lnSpc>
                <a:spcPct val="115000"/>
              </a:lnSpc>
            </a:pPr>
            <a:r>
              <a:rPr b="1" lang="en-US" sz="1400" spc="-1" strike="noStrike">
                <a:solidFill>
                  <a:srgbClr val="000000"/>
                </a:solidFill>
                <a:latin typeface="Calibri"/>
                <a:ea typeface="Calibri"/>
              </a:rPr>
              <a:t>ps5-1-c-2</a:t>
            </a:r>
            <a:endParaRPr b="0" lang="en-US" sz="1400" spc="-1" strike="noStrike">
              <a:latin typeface="Arial"/>
            </a:endParaRPr>
          </a:p>
        </p:txBody>
      </p:sp>
      <p:pic>
        <p:nvPicPr>
          <p:cNvPr id="102" name="" descr=""/>
          <p:cNvPicPr/>
          <p:nvPr/>
        </p:nvPicPr>
        <p:blipFill>
          <a:blip r:embed="rId1"/>
          <a:stretch/>
        </p:blipFill>
        <p:spPr>
          <a:xfrm>
            <a:off x="2691000" y="1371600"/>
            <a:ext cx="3800880" cy="2850480"/>
          </a:xfrm>
          <a:prstGeom prst="rect">
            <a:avLst/>
          </a:prstGeom>
          <a:ln>
            <a:noFill/>
          </a:ln>
        </p:spPr>
      </p:pic>
    </p:spTree>
  </p:cSld>
  <mc:AlternateContent>
    <mc:Choice Requires="p14">
      <p:transition spd="slow" p14:dur="2000"/>
    </mc:Choice>
    <mc:Fallback>
      <p:transition spd="slow"/>
    </mc:Fallback>
  </mc:AlternateContent>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en-US" sz="3600" spc="-1" strike="noStrike">
                <a:solidFill>
                  <a:srgbClr val="000000"/>
                </a:solidFill>
                <a:latin typeface="Arial"/>
                <a:ea typeface="Arial"/>
              </a:rPr>
              <a:t>1c: KF Tracking pedestrians</a:t>
            </a:r>
            <a:endParaRPr b="0" lang="en-US" sz="3600" spc="-1" strike="noStrike">
              <a:latin typeface="Arial"/>
            </a:endParaRPr>
          </a:p>
        </p:txBody>
      </p:sp>
      <p:sp>
        <p:nvSpPr>
          <p:cNvPr id="104" name="CustomShape 2"/>
          <p:cNvSpPr/>
          <p:nvPr/>
        </p:nvSpPr>
        <p:spPr>
          <a:xfrm>
            <a:off x="0" y="4944240"/>
            <a:ext cx="2566800" cy="198720"/>
          </a:xfrm>
          <a:prstGeom prst="rect">
            <a:avLst/>
          </a:prstGeom>
          <a:noFill/>
          <a:ln>
            <a:noFill/>
          </a:ln>
        </p:spPr>
        <p:style>
          <a:lnRef idx="0"/>
          <a:fillRef idx="0"/>
          <a:effectRef idx="0"/>
          <a:fontRef idx="minor"/>
        </p:style>
        <p:txBody>
          <a:bodyPr lIns="90000" rIns="90000" tIns="91440" bIns="91440" anchor="ctr">
            <a:noAutofit/>
          </a:bodyPr>
          <a:p>
            <a:pPr>
              <a:lnSpc>
                <a:spcPct val="100000"/>
              </a:lnSpc>
            </a:pPr>
            <a:r>
              <a:rPr b="0" lang="en-US" sz="1000" spc="-1" strike="noStrike">
                <a:solidFill>
                  <a:srgbClr val="999999"/>
                </a:solidFill>
                <a:latin typeface="Arial"/>
                <a:ea typeface="Arial"/>
              </a:rPr>
              <a:t>Computer Vision @ GT</a:t>
            </a:r>
            <a:endParaRPr b="0" lang="en-US" sz="1000" spc="-1" strike="noStrike">
              <a:latin typeface="Arial"/>
            </a:endParaRPr>
          </a:p>
        </p:txBody>
      </p:sp>
      <p:sp>
        <p:nvSpPr>
          <p:cNvPr id="105" name="CustomShape 3"/>
          <p:cNvSpPr/>
          <p:nvPr/>
        </p:nvSpPr>
        <p:spPr>
          <a:xfrm>
            <a:off x="2614320" y="4313520"/>
            <a:ext cx="3915000" cy="503280"/>
          </a:xfrm>
          <a:prstGeom prst="rect">
            <a:avLst/>
          </a:prstGeom>
          <a:noFill/>
          <a:ln>
            <a:noFill/>
          </a:ln>
        </p:spPr>
        <p:style>
          <a:lnRef idx="0"/>
          <a:fillRef idx="0"/>
          <a:effectRef idx="0"/>
          <a:fontRef idx="minor"/>
        </p:style>
        <p:txBody>
          <a:bodyPr lIns="90000" rIns="90000" tIns="91440" bIns="91440">
            <a:noAutofit/>
          </a:bodyPr>
          <a:p>
            <a:pPr algn="ctr">
              <a:lnSpc>
                <a:spcPct val="115000"/>
              </a:lnSpc>
            </a:pPr>
            <a:r>
              <a:rPr b="1" lang="en-US" sz="1400" spc="-1" strike="noStrike">
                <a:solidFill>
                  <a:srgbClr val="000000"/>
                </a:solidFill>
                <a:latin typeface="Calibri"/>
                <a:ea typeface="Calibri"/>
              </a:rPr>
              <a:t>ps5-1-c-3</a:t>
            </a:r>
            <a:endParaRPr b="0" lang="en-US" sz="1400" spc="-1" strike="noStrike">
              <a:latin typeface="Arial"/>
            </a:endParaRPr>
          </a:p>
        </p:txBody>
      </p:sp>
      <p:pic>
        <p:nvPicPr>
          <p:cNvPr id="106" name="" descr=""/>
          <p:cNvPicPr/>
          <p:nvPr/>
        </p:nvPicPr>
        <p:blipFill>
          <a:blip r:embed="rId1"/>
          <a:stretch/>
        </p:blipFill>
        <p:spPr>
          <a:xfrm>
            <a:off x="2651760" y="1280160"/>
            <a:ext cx="3800880" cy="2850480"/>
          </a:xfrm>
          <a:prstGeom prst="rect">
            <a:avLst/>
          </a:prstGeom>
          <a:ln>
            <a:noFill/>
          </a:ln>
        </p:spPr>
      </p:pic>
    </p:spTree>
  </p:cSld>
  <mc:AlternateContent>
    <mc:Choice Requires="p14">
      <p:transition spd="slow" p14:dur="2000"/>
    </mc:Choice>
    <mc:Fallback>
      <p:transition spd="slow"/>
    </mc:Fallback>
  </mc:AlternateContent>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en-US" sz="3600" spc="-1" strike="noStrike">
                <a:solidFill>
                  <a:srgbClr val="000000"/>
                </a:solidFill>
                <a:latin typeface="Arial"/>
                <a:ea typeface="Arial"/>
              </a:rPr>
              <a:t>1c: KF Tracking pedestrians</a:t>
            </a:r>
            <a:endParaRPr b="0" lang="en-US" sz="3600" spc="-1" strike="noStrike">
              <a:latin typeface="Arial"/>
            </a:endParaRPr>
          </a:p>
        </p:txBody>
      </p:sp>
      <p:sp>
        <p:nvSpPr>
          <p:cNvPr id="108" name="CustomShape 2"/>
          <p:cNvSpPr/>
          <p:nvPr/>
        </p:nvSpPr>
        <p:spPr>
          <a:xfrm>
            <a:off x="0" y="4944240"/>
            <a:ext cx="2566800" cy="198720"/>
          </a:xfrm>
          <a:prstGeom prst="rect">
            <a:avLst/>
          </a:prstGeom>
          <a:noFill/>
          <a:ln>
            <a:noFill/>
          </a:ln>
        </p:spPr>
        <p:style>
          <a:lnRef idx="0"/>
          <a:fillRef idx="0"/>
          <a:effectRef idx="0"/>
          <a:fontRef idx="minor"/>
        </p:style>
        <p:txBody>
          <a:bodyPr lIns="90000" rIns="90000" tIns="91440" bIns="91440" anchor="ctr">
            <a:noAutofit/>
          </a:bodyPr>
          <a:p>
            <a:pPr>
              <a:lnSpc>
                <a:spcPct val="100000"/>
              </a:lnSpc>
            </a:pPr>
            <a:r>
              <a:rPr b="0" lang="en-US" sz="1000" spc="-1" strike="noStrike">
                <a:solidFill>
                  <a:srgbClr val="999999"/>
                </a:solidFill>
                <a:latin typeface="Arial"/>
                <a:ea typeface="Arial"/>
              </a:rPr>
              <a:t>Computer Vision @ GT</a:t>
            </a:r>
            <a:endParaRPr b="0" lang="en-US" sz="1000" spc="-1" strike="noStrike">
              <a:latin typeface="Arial"/>
            </a:endParaRPr>
          </a:p>
        </p:txBody>
      </p:sp>
      <p:sp>
        <p:nvSpPr>
          <p:cNvPr id="109" name="CustomShape 3"/>
          <p:cNvSpPr/>
          <p:nvPr/>
        </p:nvSpPr>
        <p:spPr>
          <a:xfrm>
            <a:off x="2614320" y="4313520"/>
            <a:ext cx="3915000" cy="503280"/>
          </a:xfrm>
          <a:prstGeom prst="rect">
            <a:avLst/>
          </a:prstGeom>
          <a:noFill/>
          <a:ln>
            <a:noFill/>
          </a:ln>
        </p:spPr>
        <p:style>
          <a:lnRef idx="0"/>
          <a:fillRef idx="0"/>
          <a:effectRef idx="0"/>
          <a:fontRef idx="minor"/>
        </p:style>
        <p:txBody>
          <a:bodyPr lIns="90000" rIns="90000" tIns="91440" bIns="91440">
            <a:noAutofit/>
          </a:bodyPr>
          <a:p>
            <a:pPr algn="ctr">
              <a:lnSpc>
                <a:spcPct val="115000"/>
              </a:lnSpc>
            </a:pPr>
            <a:r>
              <a:rPr b="1" lang="en-US" sz="1400" spc="-1" strike="noStrike">
                <a:solidFill>
                  <a:srgbClr val="000000"/>
                </a:solidFill>
                <a:latin typeface="Calibri"/>
                <a:ea typeface="Calibri"/>
              </a:rPr>
              <a:t>ps5-1-c-4</a:t>
            </a:r>
            <a:endParaRPr b="0" lang="en-US" sz="1400" spc="-1" strike="noStrike">
              <a:latin typeface="Arial"/>
            </a:endParaRPr>
          </a:p>
        </p:txBody>
      </p:sp>
      <p:pic>
        <p:nvPicPr>
          <p:cNvPr id="110" name="" descr=""/>
          <p:cNvPicPr/>
          <p:nvPr/>
        </p:nvPicPr>
        <p:blipFill>
          <a:blip r:embed="rId1"/>
          <a:stretch/>
        </p:blipFill>
        <p:spPr>
          <a:xfrm>
            <a:off x="2651760" y="1371600"/>
            <a:ext cx="3760200" cy="2819880"/>
          </a:xfrm>
          <a:prstGeom prst="rect">
            <a:avLst/>
          </a:prstGeom>
          <a:ln>
            <a:noFill/>
          </a:ln>
        </p:spPr>
      </p:pic>
    </p:spTree>
  </p:cSld>
  <mc:AlternateContent>
    <mc:Choice Requires="p14">
      <p:transition spd="slow" p14:dur="2000"/>
    </mc:Choice>
    <mc:Fallback>
      <p:transition spd="slow"/>
    </mc:Fallback>
  </mc:AlternateContent>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9</TotalTime>
  <Application>LibreOffice/6.1.4.2$Linux_X86_64 LibreOffice_project/10$Build-2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2019-03-17T18:59:13Z</dcterms:modified>
  <cp:revision>6</cp:revision>
  <dc:subject/>
  <dc:title/>
</cp:coreProperties>
</file>